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82" r:id="rId5"/>
    <p:sldId id="283" r:id="rId6"/>
    <p:sldId id="284" r:id="rId7"/>
    <p:sldId id="270" r:id="rId8"/>
    <p:sldId id="291" r:id="rId9"/>
    <p:sldId id="285" r:id="rId10"/>
    <p:sldId id="286" r:id="rId11"/>
    <p:sldId id="287" r:id="rId12"/>
    <p:sldId id="288" r:id="rId13"/>
    <p:sldId id="290" r:id="rId14"/>
    <p:sldId id="293" r:id="rId15"/>
    <p:sldId id="292" r:id="rId16"/>
    <p:sldId id="294" r:id="rId17"/>
    <p:sldId id="289" r:id="rId18"/>
    <p:sldId id="295" r:id="rId19"/>
    <p:sldId id="296" r:id="rId20"/>
    <p:sldId id="298" r:id="rId21"/>
    <p:sldId id="297" r:id="rId22"/>
    <p:sldId id="305" r:id="rId23"/>
    <p:sldId id="299" r:id="rId24"/>
    <p:sldId id="300" r:id="rId25"/>
    <p:sldId id="317" r:id="rId26"/>
    <p:sldId id="301" r:id="rId27"/>
    <p:sldId id="302" r:id="rId28"/>
    <p:sldId id="303" r:id="rId29"/>
    <p:sldId id="304" r:id="rId30"/>
    <p:sldId id="318" r:id="rId31"/>
    <p:sldId id="306" r:id="rId32"/>
    <p:sldId id="307" r:id="rId33"/>
    <p:sldId id="308" r:id="rId34"/>
    <p:sldId id="309" r:id="rId35"/>
    <p:sldId id="310" r:id="rId36"/>
    <p:sldId id="311" r:id="rId37"/>
    <p:sldId id="312" r:id="rId38"/>
    <p:sldId id="314" r:id="rId39"/>
    <p:sldId id="313" r:id="rId40"/>
    <p:sldId id="315" r:id="rId41"/>
    <p:sldId id="316" r:id="rId42"/>
    <p:sldId id="319" r:id="rId43"/>
    <p:sldId id="320" r:id="rId44"/>
    <p:sldId id="322" r:id="rId45"/>
    <p:sldId id="321"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43" r:id="rId59"/>
    <p:sldId id="339" r:id="rId60"/>
    <p:sldId id="340" r:id="rId61"/>
    <p:sldId id="341" r:id="rId62"/>
    <p:sldId id="342" r:id="rId63"/>
    <p:sldId id="344" r:id="rId64"/>
    <p:sldId id="335" r:id="rId65"/>
    <p:sldId id="26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47"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1EA7-9A78-4A49-8997-1E8AEFC466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FBB44CA-778B-4BF4-A918-EDEEC4FC1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C77683F-4AD0-4A93-A054-3D07E62BDEFE}"/>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5" name="Footer Placeholder 4">
            <a:extLst>
              <a:ext uri="{FF2B5EF4-FFF2-40B4-BE49-F238E27FC236}">
                <a16:creationId xmlns:a16="http://schemas.microsoft.com/office/drawing/2014/main" id="{8CF11835-CAF9-4BA8-89D7-8EFBA25898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2B122CC-F095-486D-B105-8F8ADC7E4B0B}"/>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157232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60F5-5D73-42CE-9A38-AA1BE457F12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78AEE31-0E8C-4CF7-94B1-1AD148A3CB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A8A8C51-4BAD-414E-AD81-E1E562F5F9EE}"/>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5" name="Footer Placeholder 4">
            <a:extLst>
              <a:ext uri="{FF2B5EF4-FFF2-40B4-BE49-F238E27FC236}">
                <a16:creationId xmlns:a16="http://schemas.microsoft.com/office/drawing/2014/main" id="{175785BE-95A1-4959-A7EA-D7E77565FD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6A28DA5-9A08-411A-AD34-031CF77A4630}"/>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248520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A275EB-3FB7-452A-8E0E-FB96B63671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C7E0F17-010B-47B8-90AC-18C84DFE8E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544A8B-6347-4A91-AF21-9E5B2559965C}"/>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5" name="Footer Placeholder 4">
            <a:extLst>
              <a:ext uri="{FF2B5EF4-FFF2-40B4-BE49-F238E27FC236}">
                <a16:creationId xmlns:a16="http://schemas.microsoft.com/office/drawing/2014/main" id="{1679A37E-B2E4-4F40-9A01-A4BD52B5C9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838CCB-8DA3-4CDE-9873-1FC0FB64613D}"/>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3754919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3D50-2B82-4E9D-B3F5-ED7D945B08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CECC16A-02C7-4BEF-A0CE-9B6A85FCC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10EF480-8E0D-4D13-9D33-4EB69ED11925}"/>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5" name="Footer Placeholder 4">
            <a:extLst>
              <a:ext uri="{FF2B5EF4-FFF2-40B4-BE49-F238E27FC236}">
                <a16:creationId xmlns:a16="http://schemas.microsoft.com/office/drawing/2014/main" id="{FDBC9C84-EB36-431E-B7D8-F08E71E65D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CA7E75-EAE4-46D1-9005-82F89961B22D}"/>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74111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5BBC-CDF8-484F-B5AB-C36D96A624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598CF05-ACC8-4BC2-A3E3-AA2C428B1D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8013B-BE0F-44AF-A2B8-01027C406FE2}"/>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5" name="Footer Placeholder 4">
            <a:extLst>
              <a:ext uri="{FF2B5EF4-FFF2-40B4-BE49-F238E27FC236}">
                <a16:creationId xmlns:a16="http://schemas.microsoft.com/office/drawing/2014/main" id="{7C9BB6B0-D32A-4413-BCE3-AB0E9D2ADD5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42C7BC-D57D-4B2D-8651-C42A5C470983}"/>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347155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96FD-B94E-4B5C-B75A-F53545F061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7023A31-5222-42F9-B6B8-89C02EA8C5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75DC4F6-CAC6-475C-AE5F-1D915D4572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1D34E5F-3A77-42B4-A317-05EAD2EE8CC2}"/>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6" name="Footer Placeholder 5">
            <a:extLst>
              <a:ext uri="{FF2B5EF4-FFF2-40B4-BE49-F238E27FC236}">
                <a16:creationId xmlns:a16="http://schemas.microsoft.com/office/drawing/2014/main" id="{ABFBE935-82DC-4A73-97F9-82270F15B4B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845B740-AD1F-478C-B429-6C92A2543875}"/>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3589001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CDD1-F6F2-42B5-98F8-E442F24F0E5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3DB7715-4B41-4CBD-85BE-8A1A2C623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3471C3-80C2-42C3-8D73-069F9A963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96AABFD-B297-4329-BAFF-F46A9DD50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9D711-0560-42F5-A2F7-B963C42026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827E6D3-C020-4A0E-8C31-EA4CD5E0D9B7}"/>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8" name="Footer Placeholder 7">
            <a:extLst>
              <a:ext uri="{FF2B5EF4-FFF2-40B4-BE49-F238E27FC236}">
                <a16:creationId xmlns:a16="http://schemas.microsoft.com/office/drawing/2014/main" id="{DEB6EA53-7D4F-4C74-A82C-BE27A7CA4DB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1715372-4643-4ACC-9668-EEA2E444204A}"/>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163796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D520-8EFF-4D9E-9DEA-4364E37A759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DF756D-3438-42A6-9848-88860E285B53}"/>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4" name="Footer Placeholder 3">
            <a:extLst>
              <a:ext uri="{FF2B5EF4-FFF2-40B4-BE49-F238E27FC236}">
                <a16:creationId xmlns:a16="http://schemas.microsoft.com/office/drawing/2014/main" id="{F87713D8-EC39-4DBE-A83D-AAC61EFB73D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F0C1EE7-1DB6-47EC-8F4E-DD8D2DB19483}"/>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109529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FCF09-EAC9-4EDC-A7A0-135336EFC111}"/>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3" name="Footer Placeholder 2">
            <a:extLst>
              <a:ext uri="{FF2B5EF4-FFF2-40B4-BE49-F238E27FC236}">
                <a16:creationId xmlns:a16="http://schemas.microsoft.com/office/drawing/2014/main" id="{28525333-F08B-43B4-8767-4A44C7078C5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F61A178-FD9F-4B6B-9170-9D42B5EE272F}"/>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294186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3B64-17AB-419B-A7AD-6578C0841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2F0D300-CB7C-4A1E-AA2D-B90FE23C8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988D8EE-9D5C-4716-99FF-430B92F81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4FA58E-DFCC-4FEC-A004-47984A7DC3BB}"/>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6" name="Footer Placeholder 5">
            <a:extLst>
              <a:ext uri="{FF2B5EF4-FFF2-40B4-BE49-F238E27FC236}">
                <a16:creationId xmlns:a16="http://schemas.microsoft.com/office/drawing/2014/main" id="{71EB3A44-4800-4A73-BE8B-AEC2BFB274F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A1985E-DADE-4317-B29D-2B8C781129DB}"/>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59252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B4D5-4F44-44B7-BF63-12F62E16E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96D172A-D1CE-4624-A911-10D2150DD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FBB0016-8AD5-47BE-98D3-F281F8082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78E4F-75AA-4FD9-8183-8B0F6CEB828C}"/>
              </a:ext>
            </a:extLst>
          </p:cNvPr>
          <p:cNvSpPr>
            <a:spLocks noGrp="1"/>
          </p:cNvSpPr>
          <p:nvPr>
            <p:ph type="dt" sz="half" idx="10"/>
          </p:nvPr>
        </p:nvSpPr>
        <p:spPr/>
        <p:txBody>
          <a:bodyPr/>
          <a:lstStyle/>
          <a:p>
            <a:fld id="{BC2F4239-97E8-4813-8A06-8DEFC0B1123C}" type="datetimeFigureOut">
              <a:rPr lang="en-CA" smtClean="0"/>
              <a:t>2025-09-29</a:t>
            </a:fld>
            <a:endParaRPr lang="en-CA"/>
          </a:p>
        </p:txBody>
      </p:sp>
      <p:sp>
        <p:nvSpPr>
          <p:cNvPr id="6" name="Footer Placeholder 5">
            <a:extLst>
              <a:ext uri="{FF2B5EF4-FFF2-40B4-BE49-F238E27FC236}">
                <a16:creationId xmlns:a16="http://schemas.microsoft.com/office/drawing/2014/main" id="{984DF100-4AD0-496C-969E-3C9A78A513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002853-A458-43D9-A342-9A7110DE5025}"/>
              </a:ext>
            </a:extLst>
          </p:cNvPr>
          <p:cNvSpPr>
            <a:spLocks noGrp="1"/>
          </p:cNvSpPr>
          <p:nvPr>
            <p:ph type="sldNum" sz="quarter" idx="12"/>
          </p:nvPr>
        </p:nvSpPr>
        <p:spPr/>
        <p:txBody>
          <a:bodyPr/>
          <a:lstStyle/>
          <a:p>
            <a:fld id="{302F635B-B814-4F4D-9CB7-673E3038898A}" type="slidenum">
              <a:rPr lang="en-CA" smtClean="0"/>
              <a:t>‹#›</a:t>
            </a:fld>
            <a:endParaRPr lang="en-CA"/>
          </a:p>
        </p:txBody>
      </p:sp>
    </p:spTree>
    <p:extLst>
      <p:ext uri="{BB962C8B-B14F-4D97-AF65-F5344CB8AC3E}">
        <p14:creationId xmlns:p14="http://schemas.microsoft.com/office/powerpoint/2010/main" val="221559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07112-863C-4A6C-8921-315F237D2E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630AA16-F5D1-4337-8456-6253B53B4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36B947B-21FB-4B90-8EC7-A7CFD8193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F4239-97E8-4813-8A06-8DEFC0B1123C}" type="datetimeFigureOut">
              <a:rPr lang="en-CA" smtClean="0"/>
              <a:t>2025-09-29</a:t>
            </a:fld>
            <a:endParaRPr lang="en-CA"/>
          </a:p>
        </p:txBody>
      </p:sp>
      <p:sp>
        <p:nvSpPr>
          <p:cNvPr id="5" name="Footer Placeholder 4">
            <a:extLst>
              <a:ext uri="{FF2B5EF4-FFF2-40B4-BE49-F238E27FC236}">
                <a16:creationId xmlns:a16="http://schemas.microsoft.com/office/drawing/2014/main" id="{2CA881F6-9FFA-43B5-ADE3-8E69DD99C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00F5398-C352-4890-92DF-11DBB6FE05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F635B-B814-4F4D-9CB7-673E3038898A}" type="slidenum">
              <a:rPr lang="en-CA" smtClean="0"/>
              <a:t>‹#›</a:t>
            </a:fld>
            <a:endParaRPr lang="en-CA"/>
          </a:p>
        </p:txBody>
      </p:sp>
    </p:spTree>
    <p:extLst>
      <p:ext uri="{BB962C8B-B14F-4D97-AF65-F5344CB8AC3E}">
        <p14:creationId xmlns:p14="http://schemas.microsoft.com/office/powerpoint/2010/main" val="149937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0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88.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FC627C-CF51-4634-8210-322F38FCFC50}"/>
              </a:ext>
            </a:extLst>
          </p:cNvPr>
          <p:cNvPicPr>
            <a:picLocks noChangeAspect="1"/>
          </p:cNvPicPr>
          <p:nvPr/>
        </p:nvPicPr>
        <p:blipFill>
          <a:blip r:embed="rId2">
            <a:alphaModFix amt="11000"/>
          </a:blip>
          <a:stretch>
            <a:fillRect/>
          </a:stretch>
        </p:blipFill>
        <p:spPr>
          <a:xfrm>
            <a:off x="2527684" y="265568"/>
            <a:ext cx="9450369" cy="6190650"/>
          </a:xfrm>
          <a:prstGeom prst="rect">
            <a:avLst/>
          </a:prstGeom>
        </p:spPr>
      </p:pic>
      <p:sp>
        <p:nvSpPr>
          <p:cNvPr id="30" name="Rectangle 2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0BD4DD2C-DDD7-4907-8F02-A738CFEDB92D}"/>
              </a:ext>
            </a:extLst>
          </p:cNvPr>
          <p:cNvSpPr>
            <a:spLocks noChangeArrowheads="1"/>
          </p:cNvSpPr>
          <p:nvPr/>
        </p:nvSpPr>
        <p:spPr bwMode="auto">
          <a:xfrm>
            <a:off x="213947" y="1633199"/>
            <a:ext cx="3524473" cy="3455387"/>
          </a:xfrm>
          <a:prstGeom prst="ellipse">
            <a:avLst/>
          </a:prstGeom>
          <a:solidFill>
            <a:srgbClr val="262626"/>
          </a:solidFill>
          <a:ln w="174625" cmpd="thinThick">
            <a:solidFill>
              <a:srgbClr val="262626"/>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600" dirty="0">
                <a:solidFill>
                  <a:srgbClr val="FFFFFF"/>
                </a:solidFill>
                <a:latin typeface="+mj-lt"/>
                <a:ea typeface="+mj-ea"/>
                <a:cs typeface="+mj-cs"/>
              </a:rPr>
              <a:t>Internal </a:t>
            </a:r>
            <a:r>
              <a:rPr lang="en-US" altLang="en-US" sz="2600" kern="1200" dirty="0">
                <a:solidFill>
                  <a:srgbClr val="FFFFFF"/>
                </a:solidFill>
                <a:latin typeface="+mj-lt"/>
                <a:ea typeface="+mj-ea"/>
                <a:cs typeface="+mj-cs"/>
              </a:rPr>
              <a:t>Training:</a:t>
            </a:r>
          </a:p>
          <a:p>
            <a:pPr algn="ctr" eaLnBrk="1" hangingPunct="1">
              <a:lnSpc>
                <a:spcPct val="90000"/>
              </a:lnSpc>
              <a:spcBef>
                <a:spcPct val="0"/>
              </a:spcBef>
              <a:spcAft>
                <a:spcPts val="600"/>
              </a:spcAft>
            </a:pPr>
            <a:r>
              <a:rPr lang="en-US" altLang="en-US" sz="2600" kern="1200" dirty="0">
                <a:solidFill>
                  <a:srgbClr val="FFFFFF"/>
                </a:solidFill>
                <a:latin typeface="+mj-lt"/>
                <a:ea typeface="+mj-ea"/>
                <a:cs typeface="+mj-cs"/>
              </a:rPr>
              <a:t> </a:t>
            </a:r>
            <a:r>
              <a:rPr lang="en-US" altLang="en-US" sz="2600" kern="1200" dirty="0" err="1">
                <a:solidFill>
                  <a:srgbClr val="FFFFFF"/>
                </a:solidFill>
                <a:latin typeface="+mj-lt"/>
                <a:ea typeface="+mj-ea"/>
                <a:cs typeface="+mj-cs"/>
              </a:rPr>
              <a:t>TcHmi</a:t>
            </a:r>
            <a:r>
              <a:rPr lang="en-US" altLang="en-US" sz="2600" kern="1200" dirty="0">
                <a:solidFill>
                  <a:srgbClr val="FFFFFF"/>
                </a:solidFill>
                <a:latin typeface="+mj-lt"/>
                <a:ea typeface="+mj-ea"/>
                <a:cs typeface="+mj-cs"/>
              </a:rPr>
              <a:t> </a:t>
            </a:r>
            <a:r>
              <a:rPr lang="en-US" altLang="en-US" sz="2600" dirty="0">
                <a:solidFill>
                  <a:srgbClr val="FFFFFF"/>
                </a:solidFill>
                <a:latin typeface="+mj-lt"/>
                <a:ea typeface="+mj-ea"/>
                <a:cs typeface="+mj-cs"/>
              </a:rPr>
              <a:t>/</a:t>
            </a:r>
            <a:r>
              <a:rPr lang="en-US" altLang="en-US" sz="2600" kern="1200" dirty="0">
                <a:solidFill>
                  <a:srgbClr val="FFFFFF"/>
                </a:solidFill>
                <a:latin typeface="+mj-lt"/>
                <a:ea typeface="+mj-ea"/>
                <a:cs typeface="+mj-cs"/>
              </a:rPr>
              <a:t> SSCC610</a:t>
            </a:r>
          </a:p>
        </p:txBody>
      </p:sp>
      <p:pic>
        <p:nvPicPr>
          <p:cNvPr id="23" name="Picture 22" descr="Logo&#10;&#10;Description automatically generated">
            <a:extLst>
              <a:ext uri="{FF2B5EF4-FFF2-40B4-BE49-F238E27FC236}">
                <a16:creationId xmlns:a16="http://schemas.microsoft.com/office/drawing/2014/main" id="{0F321D2C-D090-49FA-93E8-510313BA6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251" y="2269702"/>
            <a:ext cx="6781548" cy="2462893"/>
          </a:xfrm>
          <a:prstGeom prst="rect">
            <a:avLst/>
          </a:prstGeom>
        </p:spPr>
      </p:pic>
    </p:spTree>
    <p:extLst>
      <p:ext uri="{BB962C8B-B14F-4D97-AF65-F5344CB8AC3E}">
        <p14:creationId xmlns:p14="http://schemas.microsoft.com/office/powerpoint/2010/main" val="1291680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D1A16-8D55-65C6-1C4E-5720B4F45049}"/>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947C60D2-D795-12CB-48B2-E3A78B1B75C2}"/>
              </a:ext>
            </a:extLst>
          </p:cNvPr>
          <p:cNvSpPr/>
          <p:nvPr/>
        </p:nvSpPr>
        <p:spPr>
          <a:xfrm rot="10800000">
            <a:off x="-216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8FA7EBE0-2D9A-6214-B26A-FADFA70E1F09}"/>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8D083A2D-C056-4551-C4C9-70926E721F19}"/>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trike="noStrike" spc="-1" dirty="0">
                <a:solidFill>
                  <a:srgbClr val="000000"/>
                </a:solidFill>
                <a:latin typeface="Calibri Light"/>
                <a:ea typeface="DejaVu Sans"/>
              </a:rPr>
              <a:t>Navigation Concept</a:t>
            </a:r>
            <a:endParaRPr lang="en-CA" sz="3600" b="0" strike="noStrike" spc="-1" dirty="0">
              <a:latin typeface="Arial"/>
            </a:endParaRPr>
          </a:p>
        </p:txBody>
      </p:sp>
      <p:pic>
        <p:nvPicPr>
          <p:cNvPr id="2" name="Picture 1">
            <a:extLst>
              <a:ext uri="{FF2B5EF4-FFF2-40B4-BE49-F238E27FC236}">
                <a16:creationId xmlns:a16="http://schemas.microsoft.com/office/drawing/2014/main" id="{BF4C00DD-33CE-1CA3-D3D6-CA6F18072B98}"/>
              </a:ext>
            </a:extLst>
          </p:cNvPr>
          <p:cNvPicPr>
            <a:picLocks noChangeAspect="1"/>
          </p:cNvPicPr>
          <p:nvPr/>
        </p:nvPicPr>
        <p:blipFill>
          <a:blip r:embed="rId3"/>
          <a:stretch>
            <a:fillRect/>
          </a:stretch>
        </p:blipFill>
        <p:spPr>
          <a:xfrm>
            <a:off x="1530654" y="1079280"/>
            <a:ext cx="7357314" cy="5552280"/>
          </a:xfrm>
          <a:prstGeom prst="rect">
            <a:avLst/>
          </a:prstGeom>
        </p:spPr>
      </p:pic>
      <p:sp>
        <p:nvSpPr>
          <p:cNvPr id="3" name="Oval 2">
            <a:extLst>
              <a:ext uri="{FF2B5EF4-FFF2-40B4-BE49-F238E27FC236}">
                <a16:creationId xmlns:a16="http://schemas.microsoft.com/office/drawing/2014/main" id="{910D7B2E-92EA-5396-AD01-180BBCC90457}"/>
              </a:ext>
            </a:extLst>
          </p:cNvPr>
          <p:cNvSpPr/>
          <p:nvPr/>
        </p:nvSpPr>
        <p:spPr>
          <a:xfrm flipH="1">
            <a:off x="7781544" y="6126480"/>
            <a:ext cx="347472" cy="6858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A13158A4-3537-AFDE-8903-0BD33E69285A}"/>
              </a:ext>
            </a:extLst>
          </p:cNvPr>
          <p:cNvSpPr/>
          <p:nvPr/>
        </p:nvSpPr>
        <p:spPr>
          <a:xfrm>
            <a:off x="9481024" y="2753927"/>
            <a:ext cx="2172774" cy="1754326"/>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Clicking a navigation </a:t>
            </a:r>
          </a:p>
          <a:p>
            <a:pPr algn="ctr"/>
            <a:r>
              <a:rPr lang="en-US" dirty="0">
                <a:ln w="0"/>
                <a:effectLst>
                  <a:outerShdw blurRad="38100" dist="19050" dir="2700000" algn="tl" rotWithShape="0">
                    <a:schemeClr val="dk1">
                      <a:alpha val="40000"/>
                    </a:schemeClr>
                  </a:outerShdw>
                </a:effectLst>
              </a:rPr>
              <a:t>o</a:t>
            </a:r>
            <a:r>
              <a:rPr lang="en-US" b="0" cap="none" spc="0" dirty="0">
                <a:ln w="0"/>
                <a:solidFill>
                  <a:schemeClr val="tx1"/>
                </a:solidFill>
                <a:effectLst>
                  <a:outerShdw blurRad="38100" dist="19050" dir="2700000" algn="tl" rotWithShape="0">
                    <a:schemeClr val="dk1">
                      <a:alpha val="40000"/>
                    </a:schemeClr>
                  </a:outerShdw>
                </a:effectLst>
              </a:rPr>
              <a:t>bject </a:t>
            </a:r>
            <a:r>
              <a:rPr lang="en-US" dirty="0">
                <a:ln w="0"/>
                <a:effectLst>
                  <a:outerShdw blurRad="38100" dist="19050" dir="2700000" algn="tl" rotWithShape="0">
                    <a:schemeClr val="dk1">
                      <a:alpha val="40000"/>
                    </a:schemeClr>
                  </a:outerShdw>
                </a:effectLst>
              </a:rPr>
              <a:t>will change </a:t>
            </a:r>
          </a:p>
          <a:p>
            <a:pPr algn="ctr"/>
            <a:r>
              <a:rPr lang="en-US" dirty="0">
                <a:ln w="0"/>
                <a:effectLst>
                  <a:outerShdw blurRad="38100" dist="19050" dir="2700000" algn="tl" rotWithShape="0">
                    <a:schemeClr val="dk1">
                      <a:alpha val="40000"/>
                    </a:schemeClr>
                  </a:outerShdw>
                </a:effectLst>
              </a:rPr>
              <a:t>the </a:t>
            </a:r>
            <a:r>
              <a:rPr lang="en-US" b="0" cap="none" spc="0" dirty="0">
                <a:ln w="0"/>
                <a:solidFill>
                  <a:schemeClr val="tx1"/>
                </a:solidFill>
                <a:effectLst>
                  <a:outerShdw blurRad="38100" dist="19050" dir="2700000" algn="tl" rotWithShape="0">
                    <a:schemeClr val="dk1">
                      <a:alpha val="40000"/>
                    </a:schemeClr>
                  </a:outerShdw>
                </a:effectLst>
              </a:rPr>
              <a:t>main region </a:t>
            </a:r>
          </a:p>
          <a:p>
            <a:pPr algn="ctr"/>
            <a:r>
              <a:rPr lang="en-US" b="0" cap="none" spc="0" dirty="0">
                <a:ln w="0"/>
                <a:solidFill>
                  <a:schemeClr val="tx1"/>
                </a:solidFill>
                <a:effectLst>
                  <a:outerShdw blurRad="38100" dist="19050" dir="2700000" algn="tl" rotWithShape="0">
                    <a:schemeClr val="dk1">
                      <a:alpha val="40000"/>
                    </a:schemeClr>
                  </a:outerShdw>
                </a:effectLst>
              </a:rPr>
              <a:t>and MAY also change</a:t>
            </a:r>
          </a:p>
          <a:p>
            <a:pPr algn="ctr"/>
            <a:r>
              <a:rPr lang="en-US" b="0" cap="none" spc="0" dirty="0">
                <a:ln w="0"/>
                <a:solidFill>
                  <a:schemeClr val="tx1"/>
                </a:solidFill>
                <a:effectLst>
                  <a:outerShdw blurRad="38100" dist="19050" dir="2700000" algn="tl" rotWithShape="0">
                    <a:schemeClr val="dk1">
                      <a:alpha val="40000"/>
                    </a:schemeClr>
                  </a:outerShdw>
                </a:effectLst>
              </a:rPr>
              <a:t>the content in the </a:t>
            </a:r>
          </a:p>
          <a:p>
            <a:pPr algn="ctr"/>
            <a:r>
              <a:rPr lang="en-US" dirty="0">
                <a:ln w="0"/>
                <a:effectLst>
                  <a:outerShdw blurRad="38100" dist="19050" dir="2700000" algn="tl" rotWithShape="0">
                    <a:schemeClr val="dk1">
                      <a:alpha val="40000"/>
                    </a:schemeClr>
                  </a:outerShdw>
                </a:effectLst>
              </a:rPr>
              <a:t>c</a:t>
            </a:r>
            <a:r>
              <a:rPr lang="en-US" b="0" cap="none" spc="0" dirty="0">
                <a:ln w="0"/>
                <a:solidFill>
                  <a:schemeClr val="tx1"/>
                </a:solidFill>
                <a:effectLst>
                  <a:outerShdw blurRad="38100" dist="19050" dir="2700000" algn="tl" rotWithShape="0">
                    <a:schemeClr val="dk1">
                      <a:alpha val="40000"/>
                    </a:schemeClr>
                  </a:outerShdw>
                </a:effectLst>
              </a:rPr>
              <a:t>ontext region </a:t>
            </a:r>
          </a:p>
        </p:txBody>
      </p:sp>
    </p:spTree>
    <p:extLst>
      <p:ext uri="{BB962C8B-B14F-4D97-AF65-F5344CB8AC3E}">
        <p14:creationId xmlns:p14="http://schemas.microsoft.com/office/powerpoint/2010/main" val="201337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821E5-A3C5-93B7-F251-6233BEA26CB4}"/>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C1D0BB31-6D43-5A80-82E0-365E6A43A5F0}"/>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DEB1D33F-5FD9-9CEA-0F8F-63ED5A05C102}"/>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624436B2-53A2-81A9-67FD-1B08F31F40EB}"/>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trike="noStrike" spc="-1" dirty="0">
                <a:solidFill>
                  <a:srgbClr val="000000"/>
                </a:solidFill>
                <a:latin typeface="Calibri Light"/>
                <a:ea typeface="DejaVu Sans"/>
              </a:rPr>
              <a:t>Navigation Concept</a:t>
            </a:r>
            <a:endParaRPr lang="en-CA" sz="3600" b="0" strike="noStrike" spc="-1" dirty="0">
              <a:latin typeface="Arial"/>
            </a:endParaRPr>
          </a:p>
        </p:txBody>
      </p:sp>
      <p:sp>
        <p:nvSpPr>
          <p:cNvPr id="5" name="Rectangle 4">
            <a:extLst>
              <a:ext uri="{FF2B5EF4-FFF2-40B4-BE49-F238E27FC236}">
                <a16:creationId xmlns:a16="http://schemas.microsoft.com/office/drawing/2014/main" id="{5736EE7C-702B-26B6-D1CB-D32833483957}"/>
              </a:ext>
            </a:extLst>
          </p:cNvPr>
          <p:cNvSpPr/>
          <p:nvPr/>
        </p:nvSpPr>
        <p:spPr>
          <a:xfrm>
            <a:off x="9303801" y="3456109"/>
            <a:ext cx="2402901" cy="923330"/>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In this case (clicking the</a:t>
            </a:r>
          </a:p>
          <a:p>
            <a:pPr algn="ctr"/>
            <a:r>
              <a:rPr lang="en-US" dirty="0">
                <a:ln w="0"/>
                <a:effectLst>
                  <a:outerShdw blurRad="38100" dist="19050" dir="2700000" algn="tl" rotWithShape="0">
                    <a:schemeClr val="dk1">
                      <a:alpha val="40000"/>
                    </a:schemeClr>
                  </a:outerShdw>
                </a:effectLst>
              </a:rPr>
              <a:t>database icon) only the</a:t>
            </a:r>
          </a:p>
          <a:p>
            <a:pPr algn="ctr"/>
            <a:r>
              <a:rPr lang="en-US" b="0" cap="none" spc="0" dirty="0">
                <a:ln w="0"/>
                <a:solidFill>
                  <a:schemeClr val="tx1"/>
                </a:solidFill>
                <a:effectLst>
                  <a:outerShdw blurRad="38100" dist="19050" dir="2700000" algn="tl" rotWithShape="0">
                    <a:schemeClr val="dk1">
                      <a:alpha val="40000"/>
                    </a:schemeClr>
                  </a:outerShdw>
                </a:effectLst>
              </a:rPr>
              <a:t>Main </a:t>
            </a:r>
            <a:r>
              <a:rPr lang="en-US" dirty="0">
                <a:ln w="0"/>
                <a:effectLst>
                  <a:outerShdw blurRad="38100" dist="19050" dir="2700000" algn="tl" rotWithShape="0">
                    <a:schemeClr val="dk1">
                      <a:alpha val="40000"/>
                    </a:schemeClr>
                  </a:outerShdw>
                </a:effectLst>
              </a:rPr>
              <a:t>R</a:t>
            </a:r>
            <a:r>
              <a:rPr lang="en-US" b="0" cap="none" spc="0" dirty="0">
                <a:ln w="0"/>
                <a:solidFill>
                  <a:schemeClr val="tx1"/>
                </a:solidFill>
                <a:effectLst>
                  <a:outerShdw blurRad="38100" dist="19050" dir="2700000" algn="tl" rotWithShape="0">
                    <a:schemeClr val="dk1">
                      <a:alpha val="40000"/>
                    </a:schemeClr>
                  </a:outerShdw>
                </a:effectLst>
              </a:rPr>
              <a:t>egion changed</a:t>
            </a:r>
          </a:p>
        </p:txBody>
      </p:sp>
      <p:pic>
        <p:nvPicPr>
          <p:cNvPr id="8" name="Picture 7">
            <a:extLst>
              <a:ext uri="{FF2B5EF4-FFF2-40B4-BE49-F238E27FC236}">
                <a16:creationId xmlns:a16="http://schemas.microsoft.com/office/drawing/2014/main" id="{E4592D5D-C511-A814-F4FE-CC550A35BC7F}"/>
              </a:ext>
            </a:extLst>
          </p:cNvPr>
          <p:cNvPicPr>
            <a:picLocks noChangeAspect="1"/>
          </p:cNvPicPr>
          <p:nvPr/>
        </p:nvPicPr>
        <p:blipFill>
          <a:blip r:embed="rId3"/>
          <a:stretch>
            <a:fillRect/>
          </a:stretch>
        </p:blipFill>
        <p:spPr>
          <a:xfrm>
            <a:off x="1015676" y="1314595"/>
            <a:ext cx="7123041" cy="5335325"/>
          </a:xfrm>
          <a:prstGeom prst="rect">
            <a:avLst/>
          </a:prstGeom>
        </p:spPr>
      </p:pic>
      <p:sp>
        <p:nvSpPr>
          <p:cNvPr id="9" name="Left Brace 8">
            <a:extLst>
              <a:ext uri="{FF2B5EF4-FFF2-40B4-BE49-F238E27FC236}">
                <a16:creationId xmlns:a16="http://schemas.microsoft.com/office/drawing/2014/main" id="{9686CF13-1C9C-1367-F0EB-FA9D97E83A5E}"/>
              </a:ext>
            </a:extLst>
          </p:cNvPr>
          <p:cNvSpPr/>
          <p:nvPr/>
        </p:nvSpPr>
        <p:spPr>
          <a:xfrm rot="10800000">
            <a:off x="8217285" y="1682150"/>
            <a:ext cx="582020" cy="4559849"/>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Oval 9">
            <a:extLst>
              <a:ext uri="{FF2B5EF4-FFF2-40B4-BE49-F238E27FC236}">
                <a16:creationId xmlns:a16="http://schemas.microsoft.com/office/drawing/2014/main" id="{9D3C2945-65AA-AA86-D346-CB4A29B1E4EC}"/>
              </a:ext>
            </a:extLst>
          </p:cNvPr>
          <p:cNvSpPr/>
          <p:nvPr/>
        </p:nvSpPr>
        <p:spPr>
          <a:xfrm flipH="1">
            <a:off x="6987396" y="6171120"/>
            <a:ext cx="474452" cy="60061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330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29185-1E8E-8CC5-D3F8-203455094203}"/>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8E6161D5-3F29-E0BF-332F-83D96BCC8949}"/>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5D67FEAB-C382-E413-DE5D-D5926A33ED6F}"/>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6EC9544E-3096-5A01-AC56-759D2A1718E2}"/>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trike="noStrike" spc="-1" dirty="0">
                <a:solidFill>
                  <a:srgbClr val="000000"/>
                </a:solidFill>
                <a:latin typeface="Calibri Light"/>
                <a:ea typeface="DejaVu Sans"/>
              </a:rPr>
              <a:t>Navigation Concept</a:t>
            </a:r>
            <a:endParaRPr lang="en-CA" sz="3600" b="0" strike="noStrike" spc="-1" dirty="0">
              <a:latin typeface="Arial"/>
            </a:endParaRPr>
          </a:p>
        </p:txBody>
      </p:sp>
      <p:sp>
        <p:nvSpPr>
          <p:cNvPr id="5" name="Rectangle 4">
            <a:extLst>
              <a:ext uri="{FF2B5EF4-FFF2-40B4-BE49-F238E27FC236}">
                <a16:creationId xmlns:a16="http://schemas.microsoft.com/office/drawing/2014/main" id="{A8A62AA9-0131-D60C-061B-D761456F83A7}"/>
              </a:ext>
            </a:extLst>
          </p:cNvPr>
          <p:cNvSpPr/>
          <p:nvPr/>
        </p:nvSpPr>
        <p:spPr>
          <a:xfrm>
            <a:off x="9200820" y="1759604"/>
            <a:ext cx="2525755" cy="1477328"/>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Alternatively, </a:t>
            </a:r>
            <a:r>
              <a:rPr lang="en-US" b="0" cap="none" spc="0" dirty="0">
                <a:ln w="0"/>
                <a:solidFill>
                  <a:schemeClr val="tx1"/>
                </a:solidFill>
                <a:effectLst>
                  <a:outerShdw blurRad="38100" dist="19050" dir="2700000" algn="tl" rotWithShape="0">
                    <a:schemeClr val="dk1">
                      <a:alpha val="40000"/>
                    </a:schemeClr>
                  </a:outerShdw>
                </a:effectLst>
              </a:rPr>
              <a:t>clicking the</a:t>
            </a:r>
          </a:p>
          <a:p>
            <a:pPr algn="ctr"/>
            <a:r>
              <a:rPr lang="en-US" dirty="0">
                <a:ln w="0"/>
                <a:effectLst>
                  <a:outerShdw blurRad="38100" dist="19050" dir="2700000" algn="tl" rotWithShape="0">
                    <a:schemeClr val="dk1">
                      <a:alpha val="40000"/>
                    </a:schemeClr>
                  </a:outerShdw>
                </a:effectLst>
              </a:rPr>
              <a:t>network icon causes a </a:t>
            </a:r>
          </a:p>
          <a:p>
            <a:pPr algn="ctr"/>
            <a:r>
              <a:rPr lang="en-US" dirty="0">
                <a:ln w="0"/>
                <a:effectLst>
                  <a:outerShdw blurRad="38100" dist="19050" dir="2700000" algn="tl" rotWithShape="0">
                    <a:schemeClr val="dk1">
                      <a:alpha val="40000"/>
                    </a:schemeClr>
                  </a:outerShdw>
                </a:effectLst>
              </a:rPr>
              <a:t>ch</a:t>
            </a:r>
            <a:r>
              <a:rPr lang="en-US" b="0" cap="none" spc="0" dirty="0">
                <a:ln w="0"/>
                <a:solidFill>
                  <a:schemeClr val="tx1"/>
                </a:solidFill>
                <a:effectLst>
                  <a:outerShdw blurRad="38100" dist="19050" dir="2700000" algn="tl" rotWithShape="0">
                    <a:schemeClr val="dk1">
                      <a:alpha val="40000"/>
                    </a:schemeClr>
                  </a:outerShdw>
                </a:effectLst>
              </a:rPr>
              <a:t>ange to both </a:t>
            </a:r>
          </a:p>
          <a:p>
            <a:pPr algn="ctr"/>
            <a:r>
              <a:rPr lang="en-US" dirty="0">
                <a:ln w="0"/>
                <a:effectLst>
                  <a:outerShdw blurRad="38100" dist="19050" dir="2700000" algn="tl" rotWithShape="0">
                    <a:schemeClr val="dk1">
                      <a:alpha val="40000"/>
                    </a:schemeClr>
                  </a:outerShdw>
                </a:effectLst>
              </a:rPr>
              <a:t>the </a:t>
            </a:r>
            <a:r>
              <a:rPr lang="en-US" b="0" cap="none" spc="0" dirty="0">
                <a:ln w="0"/>
                <a:solidFill>
                  <a:schemeClr val="tx1"/>
                </a:solidFill>
                <a:effectLst>
                  <a:outerShdw blurRad="38100" dist="19050" dir="2700000" algn="tl" rotWithShape="0">
                    <a:schemeClr val="dk1">
                      <a:alpha val="40000"/>
                    </a:schemeClr>
                  </a:outerShdw>
                </a:effectLst>
              </a:rPr>
              <a:t>Main </a:t>
            </a:r>
            <a:r>
              <a:rPr lang="en-US" dirty="0">
                <a:ln w="0"/>
                <a:effectLst>
                  <a:outerShdw blurRad="38100" dist="19050" dir="2700000" algn="tl" rotWithShape="0">
                    <a:schemeClr val="dk1">
                      <a:alpha val="40000"/>
                    </a:schemeClr>
                  </a:outerShdw>
                </a:effectLst>
              </a:rPr>
              <a:t>R</a:t>
            </a:r>
            <a:r>
              <a:rPr lang="en-US" b="0" cap="none" spc="0" dirty="0">
                <a:ln w="0"/>
                <a:solidFill>
                  <a:schemeClr val="tx1"/>
                </a:solidFill>
                <a:effectLst>
                  <a:outerShdw blurRad="38100" dist="19050" dir="2700000" algn="tl" rotWithShape="0">
                    <a:schemeClr val="dk1">
                      <a:alpha val="40000"/>
                    </a:schemeClr>
                  </a:outerShdw>
                </a:effectLst>
              </a:rPr>
              <a:t>egion </a:t>
            </a:r>
            <a:r>
              <a:rPr lang="en-US" dirty="0">
                <a:ln w="0"/>
                <a:effectLst>
                  <a:outerShdw blurRad="38100" dist="19050" dir="2700000" algn="tl" rotWithShape="0">
                    <a:schemeClr val="dk1">
                      <a:alpha val="40000"/>
                    </a:schemeClr>
                  </a:outerShdw>
                </a:effectLst>
              </a:rPr>
              <a:t>and the</a:t>
            </a:r>
          </a:p>
          <a:p>
            <a:pPr algn="ctr"/>
            <a:r>
              <a:rPr lang="en-US" b="0" cap="none" spc="0" dirty="0">
                <a:ln w="0"/>
                <a:solidFill>
                  <a:schemeClr val="tx1"/>
                </a:solidFill>
                <a:effectLst>
                  <a:outerShdw blurRad="38100" dist="19050" dir="2700000" algn="tl" rotWithShape="0">
                    <a:schemeClr val="dk1">
                      <a:alpha val="40000"/>
                    </a:schemeClr>
                  </a:outerShdw>
                </a:effectLst>
              </a:rPr>
              <a:t>Context Region</a:t>
            </a:r>
          </a:p>
        </p:txBody>
      </p:sp>
      <p:sp>
        <p:nvSpPr>
          <p:cNvPr id="9" name="Left Brace 8">
            <a:extLst>
              <a:ext uri="{FF2B5EF4-FFF2-40B4-BE49-F238E27FC236}">
                <a16:creationId xmlns:a16="http://schemas.microsoft.com/office/drawing/2014/main" id="{4C371311-48AD-EC41-F147-573CF4E9CE98}"/>
              </a:ext>
            </a:extLst>
          </p:cNvPr>
          <p:cNvSpPr/>
          <p:nvPr/>
        </p:nvSpPr>
        <p:spPr>
          <a:xfrm rot="10800000">
            <a:off x="8134177" y="1606857"/>
            <a:ext cx="582020" cy="463414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3" name="Picture 2">
            <a:extLst>
              <a:ext uri="{FF2B5EF4-FFF2-40B4-BE49-F238E27FC236}">
                <a16:creationId xmlns:a16="http://schemas.microsoft.com/office/drawing/2014/main" id="{049D32B1-793B-3585-90FF-C06ECB69956C}"/>
              </a:ext>
            </a:extLst>
          </p:cNvPr>
          <p:cNvPicPr>
            <a:picLocks noChangeAspect="1"/>
          </p:cNvPicPr>
          <p:nvPr/>
        </p:nvPicPr>
        <p:blipFill>
          <a:blip r:embed="rId3"/>
          <a:stretch>
            <a:fillRect/>
          </a:stretch>
        </p:blipFill>
        <p:spPr>
          <a:xfrm>
            <a:off x="607291" y="1182057"/>
            <a:ext cx="7338224" cy="5500092"/>
          </a:xfrm>
          <a:prstGeom prst="rect">
            <a:avLst/>
          </a:prstGeom>
        </p:spPr>
      </p:pic>
      <p:sp>
        <p:nvSpPr>
          <p:cNvPr id="10" name="Oval 9">
            <a:extLst>
              <a:ext uri="{FF2B5EF4-FFF2-40B4-BE49-F238E27FC236}">
                <a16:creationId xmlns:a16="http://schemas.microsoft.com/office/drawing/2014/main" id="{E102BDCE-EF5E-28D0-AB71-111D6B3BC366}"/>
              </a:ext>
            </a:extLst>
          </p:cNvPr>
          <p:cNvSpPr/>
          <p:nvPr/>
        </p:nvSpPr>
        <p:spPr>
          <a:xfrm flipH="1">
            <a:off x="7504444" y="6218111"/>
            <a:ext cx="474452" cy="60061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Left Brace 3">
            <a:extLst>
              <a:ext uri="{FF2B5EF4-FFF2-40B4-BE49-F238E27FC236}">
                <a16:creationId xmlns:a16="http://schemas.microsoft.com/office/drawing/2014/main" id="{91325BE0-C03B-A67F-3AC3-C813D9E2256E}"/>
              </a:ext>
            </a:extLst>
          </p:cNvPr>
          <p:cNvSpPr/>
          <p:nvPr/>
        </p:nvSpPr>
        <p:spPr>
          <a:xfrm rot="10800000">
            <a:off x="8134177" y="1182057"/>
            <a:ext cx="474985" cy="304724"/>
          </a:xfrm>
          <a:prstGeom prst="leftBrace">
            <a:avLst>
              <a:gd name="adj1" fmla="val 8333"/>
              <a:gd name="adj2" fmla="val 4907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7612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ECDA-642C-AF87-913C-541A0DBD17EC}"/>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178D6585-DD8E-A951-1C0D-778AD2080430}"/>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8732EC72-9A72-6F98-A5FD-4BDA9A0BB8E7}"/>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21CCBB91-7315-8369-1DD9-C28D2DF6F80D}"/>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Line Overview Context Menu</a:t>
            </a:r>
            <a:endParaRPr lang="en-CA" sz="3600" b="0" strike="noStrike" spc="-1" dirty="0">
              <a:latin typeface="Arial"/>
            </a:endParaRPr>
          </a:p>
        </p:txBody>
      </p:sp>
      <p:pic>
        <p:nvPicPr>
          <p:cNvPr id="3" name="Picture 2">
            <a:extLst>
              <a:ext uri="{FF2B5EF4-FFF2-40B4-BE49-F238E27FC236}">
                <a16:creationId xmlns:a16="http://schemas.microsoft.com/office/drawing/2014/main" id="{DDD54509-2A70-4AF5-0314-5FD1F3FF1643}"/>
              </a:ext>
            </a:extLst>
          </p:cNvPr>
          <p:cNvPicPr>
            <a:picLocks noChangeAspect="1"/>
          </p:cNvPicPr>
          <p:nvPr/>
        </p:nvPicPr>
        <p:blipFill>
          <a:blip r:embed="rId3"/>
          <a:stretch>
            <a:fillRect/>
          </a:stretch>
        </p:blipFill>
        <p:spPr>
          <a:xfrm>
            <a:off x="1237922" y="3058362"/>
            <a:ext cx="9745435" cy="476316"/>
          </a:xfrm>
          <a:prstGeom prst="rect">
            <a:avLst/>
          </a:prstGeom>
        </p:spPr>
      </p:pic>
      <p:pic>
        <p:nvPicPr>
          <p:cNvPr id="8" name="Picture 7" descr="Icon&#10;&#10;Description automatically generated">
            <a:extLst>
              <a:ext uri="{FF2B5EF4-FFF2-40B4-BE49-F238E27FC236}">
                <a16:creationId xmlns:a16="http://schemas.microsoft.com/office/drawing/2014/main" id="{E0604B4F-6E75-F8F8-38E4-7B46318C1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61" y="2991271"/>
            <a:ext cx="610497" cy="610497"/>
          </a:xfrm>
          <a:prstGeom prst="rect">
            <a:avLst/>
          </a:prstGeom>
        </p:spPr>
      </p:pic>
      <p:pic>
        <p:nvPicPr>
          <p:cNvPr id="10" name="Picture 9">
            <a:extLst>
              <a:ext uri="{FF2B5EF4-FFF2-40B4-BE49-F238E27FC236}">
                <a16:creationId xmlns:a16="http://schemas.microsoft.com/office/drawing/2014/main" id="{4FBBB7FA-D875-63BF-4386-9B643E128C93}"/>
              </a:ext>
            </a:extLst>
          </p:cNvPr>
          <p:cNvPicPr>
            <a:picLocks noChangeAspect="1"/>
          </p:cNvPicPr>
          <p:nvPr/>
        </p:nvPicPr>
        <p:blipFill>
          <a:blip r:embed="rId5"/>
          <a:srcRect r="22530" b="1687"/>
          <a:stretch/>
        </p:blipFill>
        <p:spPr>
          <a:xfrm>
            <a:off x="2321109" y="4496524"/>
            <a:ext cx="7549782" cy="337161"/>
          </a:xfrm>
          <a:prstGeom prst="rect">
            <a:avLst/>
          </a:prstGeom>
        </p:spPr>
      </p:pic>
      <p:pic>
        <p:nvPicPr>
          <p:cNvPr id="9" name="Picture 8" descr="Icon&#10;&#10;Description automatically generated">
            <a:extLst>
              <a:ext uri="{FF2B5EF4-FFF2-40B4-BE49-F238E27FC236}">
                <a16:creationId xmlns:a16="http://schemas.microsoft.com/office/drawing/2014/main" id="{F854EE14-311C-854F-3BB4-A159271934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92" y="4346667"/>
            <a:ext cx="688489" cy="688489"/>
          </a:xfrm>
          <a:prstGeom prst="rect">
            <a:avLst/>
          </a:prstGeom>
        </p:spPr>
      </p:pic>
      <p:pic>
        <p:nvPicPr>
          <p:cNvPr id="17" name="Picture 16">
            <a:extLst>
              <a:ext uri="{FF2B5EF4-FFF2-40B4-BE49-F238E27FC236}">
                <a16:creationId xmlns:a16="http://schemas.microsoft.com/office/drawing/2014/main" id="{E6064D4B-BD47-C52C-65D7-1AB5542D323D}"/>
              </a:ext>
            </a:extLst>
          </p:cNvPr>
          <p:cNvPicPr>
            <a:picLocks noChangeAspect="1"/>
          </p:cNvPicPr>
          <p:nvPr/>
        </p:nvPicPr>
        <p:blipFill>
          <a:blip r:embed="rId7"/>
          <a:stretch>
            <a:fillRect/>
          </a:stretch>
        </p:blipFill>
        <p:spPr>
          <a:xfrm>
            <a:off x="3856541" y="5768232"/>
            <a:ext cx="1793761" cy="307502"/>
          </a:xfrm>
          <a:prstGeom prst="rect">
            <a:avLst/>
          </a:prstGeom>
        </p:spPr>
      </p:pic>
      <p:pic>
        <p:nvPicPr>
          <p:cNvPr id="19" name="Picture 18">
            <a:extLst>
              <a:ext uri="{FF2B5EF4-FFF2-40B4-BE49-F238E27FC236}">
                <a16:creationId xmlns:a16="http://schemas.microsoft.com/office/drawing/2014/main" id="{62580E86-3E36-7D98-90B9-2BDEF65C2151}"/>
              </a:ext>
            </a:extLst>
          </p:cNvPr>
          <p:cNvPicPr>
            <a:picLocks noChangeAspect="1"/>
          </p:cNvPicPr>
          <p:nvPr/>
        </p:nvPicPr>
        <p:blipFill>
          <a:blip r:embed="rId8"/>
          <a:srcRect b="18625"/>
          <a:stretch/>
        </p:blipFill>
        <p:spPr>
          <a:xfrm>
            <a:off x="6954606" y="5657760"/>
            <a:ext cx="1181265" cy="658928"/>
          </a:xfrm>
          <a:prstGeom prst="rect">
            <a:avLst/>
          </a:prstGeom>
        </p:spPr>
      </p:pic>
      <p:pic>
        <p:nvPicPr>
          <p:cNvPr id="21" name="Picture 20">
            <a:extLst>
              <a:ext uri="{FF2B5EF4-FFF2-40B4-BE49-F238E27FC236}">
                <a16:creationId xmlns:a16="http://schemas.microsoft.com/office/drawing/2014/main" id="{BB10FFFE-DCBE-03AA-B563-51C37C31FDB1}"/>
              </a:ext>
            </a:extLst>
          </p:cNvPr>
          <p:cNvPicPr>
            <a:picLocks noChangeAspect="1"/>
          </p:cNvPicPr>
          <p:nvPr/>
        </p:nvPicPr>
        <p:blipFill>
          <a:blip r:embed="rId9"/>
          <a:stretch>
            <a:fillRect/>
          </a:stretch>
        </p:blipFill>
        <p:spPr>
          <a:xfrm>
            <a:off x="9249941" y="5385025"/>
            <a:ext cx="1429562" cy="1073915"/>
          </a:xfrm>
          <a:prstGeom prst="rect">
            <a:avLst/>
          </a:prstGeom>
        </p:spPr>
      </p:pic>
      <p:cxnSp>
        <p:nvCxnSpPr>
          <p:cNvPr id="22" name="Straight Arrow Connector 21">
            <a:extLst>
              <a:ext uri="{FF2B5EF4-FFF2-40B4-BE49-F238E27FC236}">
                <a16:creationId xmlns:a16="http://schemas.microsoft.com/office/drawing/2014/main" id="{89A9E216-9846-22FB-C697-7AEAD2A26F38}"/>
              </a:ext>
            </a:extLst>
          </p:cNvPr>
          <p:cNvCxnSpPr>
            <a:cxnSpLocks/>
          </p:cNvCxnSpPr>
          <p:nvPr/>
        </p:nvCxnSpPr>
        <p:spPr>
          <a:xfrm flipH="1">
            <a:off x="5460521" y="4925683"/>
            <a:ext cx="60385" cy="92302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569C1978-89A2-9FD9-9198-08DFEDF37934}"/>
              </a:ext>
            </a:extLst>
          </p:cNvPr>
          <p:cNvCxnSpPr>
            <a:cxnSpLocks/>
          </p:cNvCxnSpPr>
          <p:nvPr/>
        </p:nvCxnSpPr>
        <p:spPr>
          <a:xfrm flipH="1">
            <a:off x="7815532" y="4922277"/>
            <a:ext cx="66137" cy="99970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E5873FB3-692A-2D6B-DB61-008984F01F07}"/>
              </a:ext>
            </a:extLst>
          </p:cNvPr>
          <p:cNvCxnSpPr>
            <a:cxnSpLocks/>
          </p:cNvCxnSpPr>
          <p:nvPr/>
        </p:nvCxnSpPr>
        <p:spPr>
          <a:xfrm>
            <a:off x="9310326" y="4922277"/>
            <a:ext cx="394391" cy="127414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33" name="Picture 32">
            <a:extLst>
              <a:ext uri="{FF2B5EF4-FFF2-40B4-BE49-F238E27FC236}">
                <a16:creationId xmlns:a16="http://schemas.microsoft.com/office/drawing/2014/main" id="{99F6BCED-8312-8577-360F-6B8A2ABA4C00}"/>
              </a:ext>
            </a:extLst>
          </p:cNvPr>
          <p:cNvPicPr>
            <a:picLocks noChangeAspect="1"/>
          </p:cNvPicPr>
          <p:nvPr/>
        </p:nvPicPr>
        <p:blipFill>
          <a:blip r:embed="rId10"/>
          <a:stretch>
            <a:fillRect/>
          </a:stretch>
        </p:blipFill>
        <p:spPr>
          <a:xfrm>
            <a:off x="5205253" y="3842231"/>
            <a:ext cx="631306" cy="631306"/>
          </a:xfrm>
          <a:prstGeom prst="rect">
            <a:avLst/>
          </a:prstGeom>
        </p:spPr>
      </p:pic>
      <p:pic>
        <p:nvPicPr>
          <p:cNvPr id="34" name="Picture 33">
            <a:extLst>
              <a:ext uri="{FF2B5EF4-FFF2-40B4-BE49-F238E27FC236}">
                <a16:creationId xmlns:a16="http://schemas.microsoft.com/office/drawing/2014/main" id="{26ACAB64-5CD8-9F2A-6A05-89F6C5DAA00C}"/>
              </a:ext>
            </a:extLst>
          </p:cNvPr>
          <p:cNvPicPr>
            <a:picLocks noChangeAspect="1"/>
          </p:cNvPicPr>
          <p:nvPr/>
        </p:nvPicPr>
        <p:blipFill>
          <a:blip r:embed="rId10"/>
          <a:stretch>
            <a:fillRect/>
          </a:stretch>
        </p:blipFill>
        <p:spPr>
          <a:xfrm>
            <a:off x="7643654" y="3842070"/>
            <a:ext cx="631306" cy="631306"/>
          </a:xfrm>
          <a:prstGeom prst="rect">
            <a:avLst/>
          </a:prstGeom>
        </p:spPr>
      </p:pic>
      <p:pic>
        <p:nvPicPr>
          <p:cNvPr id="35" name="Picture 34">
            <a:extLst>
              <a:ext uri="{FF2B5EF4-FFF2-40B4-BE49-F238E27FC236}">
                <a16:creationId xmlns:a16="http://schemas.microsoft.com/office/drawing/2014/main" id="{1D2A59D7-27C9-4DD0-C7A4-D9ED1A29F618}"/>
              </a:ext>
            </a:extLst>
          </p:cNvPr>
          <p:cNvPicPr>
            <a:picLocks noChangeAspect="1"/>
          </p:cNvPicPr>
          <p:nvPr/>
        </p:nvPicPr>
        <p:blipFill>
          <a:blip r:embed="rId10"/>
          <a:stretch>
            <a:fillRect/>
          </a:stretch>
        </p:blipFill>
        <p:spPr>
          <a:xfrm>
            <a:off x="8876215" y="3838762"/>
            <a:ext cx="631306" cy="631306"/>
          </a:xfrm>
          <a:prstGeom prst="rect">
            <a:avLst/>
          </a:prstGeom>
        </p:spPr>
      </p:pic>
      <p:sp>
        <p:nvSpPr>
          <p:cNvPr id="36" name="Rectangle 35">
            <a:extLst>
              <a:ext uri="{FF2B5EF4-FFF2-40B4-BE49-F238E27FC236}">
                <a16:creationId xmlns:a16="http://schemas.microsoft.com/office/drawing/2014/main" id="{8A9FCEB3-9021-2CF2-8FAF-37DBFB4151F9}"/>
              </a:ext>
            </a:extLst>
          </p:cNvPr>
          <p:cNvSpPr/>
          <p:nvPr/>
        </p:nvSpPr>
        <p:spPr>
          <a:xfrm>
            <a:off x="9905368" y="3977335"/>
            <a:ext cx="2130903"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Where did these go?</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3409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26"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80">
                                          <p:stCondLst>
                                            <p:cond delay="0"/>
                                          </p:stCondLst>
                                        </p:cTn>
                                        <p:tgtEl>
                                          <p:spTgt spid="36"/>
                                        </p:tgtEl>
                                      </p:cBhvr>
                                    </p:animEffect>
                                    <p:anim calcmode="lin" valueType="num">
                                      <p:cBhvr>
                                        <p:cTn id="20"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 dur="26">
                                          <p:stCondLst>
                                            <p:cond delay="650"/>
                                          </p:stCondLst>
                                        </p:cTn>
                                        <p:tgtEl>
                                          <p:spTgt spid="36"/>
                                        </p:tgtEl>
                                      </p:cBhvr>
                                      <p:to x="100000" y="60000"/>
                                    </p:animScale>
                                    <p:animScale>
                                      <p:cBhvr>
                                        <p:cTn id="26" dur="166" decel="50000">
                                          <p:stCondLst>
                                            <p:cond delay="676"/>
                                          </p:stCondLst>
                                        </p:cTn>
                                        <p:tgtEl>
                                          <p:spTgt spid="36"/>
                                        </p:tgtEl>
                                      </p:cBhvr>
                                      <p:to x="100000" y="100000"/>
                                    </p:animScale>
                                    <p:animScale>
                                      <p:cBhvr>
                                        <p:cTn id="27" dur="26">
                                          <p:stCondLst>
                                            <p:cond delay="1312"/>
                                          </p:stCondLst>
                                        </p:cTn>
                                        <p:tgtEl>
                                          <p:spTgt spid="36"/>
                                        </p:tgtEl>
                                      </p:cBhvr>
                                      <p:to x="100000" y="80000"/>
                                    </p:animScale>
                                    <p:animScale>
                                      <p:cBhvr>
                                        <p:cTn id="28" dur="166" decel="50000">
                                          <p:stCondLst>
                                            <p:cond delay="1338"/>
                                          </p:stCondLst>
                                        </p:cTn>
                                        <p:tgtEl>
                                          <p:spTgt spid="36"/>
                                        </p:tgtEl>
                                      </p:cBhvr>
                                      <p:to x="100000" y="100000"/>
                                    </p:animScale>
                                    <p:animScale>
                                      <p:cBhvr>
                                        <p:cTn id="29" dur="26">
                                          <p:stCondLst>
                                            <p:cond delay="1642"/>
                                          </p:stCondLst>
                                        </p:cTn>
                                        <p:tgtEl>
                                          <p:spTgt spid="36"/>
                                        </p:tgtEl>
                                      </p:cBhvr>
                                      <p:to x="100000" y="90000"/>
                                    </p:animScale>
                                    <p:animScale>
                                      <p:cBhvr>
                                        <p:cTn id="30" dur="166" decel="50000">
                                          <p:stCondLst>
                                            <p:cond delay="1668"/>
                                          </p:stCondLst>
                                        </p:cTn>
                                        <p:tgtEl>
                                          <p:spTgt spid="36"/>
                                        </p:tgtEl>
                                      </p:cBhvr>
                                      <p:to x="100000" y="100000"/>
                                    </p:animScale>
                                    <p:animScale>
                                      <p:cBhvr>
                                        <p:cTn id="31" dur="26">
                                          <p:stCondLst>
                                            <p:cond delay="1808"/>
                                          </p:stCondLst>
                                        </p:cTn>
                                        <p:tgtEl>
                                          <p:spTgt spid="36"/>
                                        </p:tgtEl>
                                      </p:cBhvr>
                                      <p:to x="100000" y="95000"/>
                                    </p:animScale>
                                    <p:animScale>
                                      <p:cBhvr>
                                        <p:cTn id="32" dur="166" decel="50000">
                                          <p:stCondLst>
                                            <p:cond delay="1834"/>
                                          </p:stCondLst>
                                        </p:cTn>
                                        <p:tgtEl>
                                          <p:spTgt spid="36"/>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anim calcmode="lin" valueType="num">
                                      <p:cBhvr>
                                        <p:cTn id="66" dur="1000" fill="hold"/>
                                        <p:tgtEl>
                                          <p:spTgt spid="27"/>
                                        </p:tgtEl>
                                        <p:attrNameLst>
                                          <p:attrName>ppt_x</p:attrName>
                                        </p:attrNameLst>
                                      </p:cBhvr>
                                      <p:tavLst>
                                        <p:tav tm="0">
                                          <p:val>
                                            <p:strVal val="#ppt_x"/>
                                          </p:val>
                                        </p:tav>
                                        <p:tav tm="100000">
                                          <p:val>
                                            <p:strVal val="#ppt_x"/>
                                          </p:val>
                                        </p:tav>
                                      </p:tavLst>
                                    </p:anim>
                                    <p:anim calcmode="lin" valueType="num">
                                      <p:cBhvr>
                                        <p:cTn id="6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E195-57CB-AAE8-791A-0E1340A69D1A}"/>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2B10CF5A-3B9C-C5A9-7EAE-BEEB6B2995C1}"/>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76AFF0AF-E1E6-720A-27AA-E55219F80FDA}"/>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02FDDBAF-6D6D-DB59-4C32-8EC59D8223C3}"/>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Fixture Context Menu</a:t>
            </a:r>
            <a:endParaRPr lang="en-CA" sz="3600" b="0" strike="noStrike" spc="-1" dirty="0">
              <a:latin typeface="Arial"/>
            </a:endParaRPr>
          </a:p>
        </p:txBody>
      </p:sp>
      <p:pic>
        <p:nvPicPr>
          <p:cNvPr id="7" name="Picture 6">
            <a:extLst>
              <a:ext uri="{FF2B5EF4-FFF2-40B4-BE49-F238E27FC236}">
                <a16:creationId xmlns:a16="http://schemas.microsoft.com/office/drawing/2014/main" id="{DED56433-2CAB-07E0-8D34-027B6D077F7F}"/>
              </a:ext>
            </a:extLst>
          </p:cNvPr>
          <p:cNvPicPr>
            <a:picLocks noChangeAspect="1"/>
          </p:cNvPicPr>
          <p:nvPr/>
        </p:nvPicPr>
        <p:blipFill>
          <a:blip r:embed="rId3"/>
          <a:stretch>
            <a:fillRect/>
          </a:stretch>
        </p:blipFill>
        <p:spPr>
          <a:xfrm>
            <a:off x="1225385" y="3058362"/>
            <a:ext cx="9745435" cy="476316"/>
          </a:xfrm>
          <a:prstGeom prst="rect">
            <a:avLst/>
          </a:prstGeom>
        </p:spPr>
      </p:pic>
      <p:pic>
        <p:nvPicPr>
          <p:cNvPr id="10" name="Picture 9">
            <a:extLst>
              <a:ext uri="{FF2B5EF4-FFF2-40B4-BE49-F238E27FC236}">
                <a16:creationId xmlns:a16="http://schemas.microsoft.com/office/drawing/2014/main" id="{1629EA10-056D-548B-8983-C26BBE31A12C}"/>
              </a:ext>
            </a:extLst>
          </p:cNvPr>
          <p:cNvPicPr>
            <a:picLocks noChangeAspect="1"/>
          </p:cNvPicPr>
          <p:nvPr/>
        </p:nvPicPr>
        <p:blipFill>
          <a:blip r:embed="rId4"/>
          <a:stretch>
            <a:fillRect/>
          </a:stretch>
        </p:blipFill>
        <p:spPr>
          <a:xfrm>
            <a:off x="2990416" y="4312631"/>
            <a:ext cx="6211167" cy="704948"/>
          </a:xfrm>
          <a:prstGeom prst="rect">
            <a:avLst/>
          </a:prstGeom>
        </p:spPr>
      </p:pic>
      <p:pic>
        <p:nvPicPr>
          <p:cNvPr id="13" name="Picture 12" descr="Icon&#10;&#10;Description automatically generated">
            <a:extLst>
              <a:ext uri="{FF2B5EF4-FFF2-40B4-BE49-F238E27FC236}">
                <a16:creationId xmlns:a16="http://schemas.microsoft.com/office/drawing/2014/main" id="{BAA8B181-1F3D-ADF6-6FCE-4E4D4793C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61" y="2991271"/>
            <a:ext cx="610497" cy="610497"/>
          </a:xfrm>
          <a:prstGeom prst="rect">
            <a:avLst/>
          </a:prstGeom>
        </p:spPr>
      </p:pic>
      <p:pic>
        <p:nvPicPr>
          <p:cNvPr id="14" name="Picture 13" descr="Icon&#10;&#10;Description automatically generated">
            <a:extLst>
              <a:ext uri="{FF2B5EF4-FFF2-40B4-BE49-F238E27FC236}">
                <a16:creationId xmlns:a16="http://schemas.microsoft.com/office/drawing/2014/main" id="{C8B472B9-BB52-9504-7669-B5159EB90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861" y="4320860"/>
            <a:ext cx="688489" cy="688489"/>
          </a:xfrm>
          <a:prstGeom prst="rect">
            <a:avLst/>
          </a:prstGeom>
        </p:spPr>
      </p:pic>
    </p:spTree>
    <p:extLst>
      <p:ext uri="{BB962C8B-B14F-4D97-AF65-F5344CB8AC3E}">
        <p14:creationId xmlns:p14="http://schemas.microsoft.com/office/powerpoint/2010/main" val="131826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0525F-F580-9391-EA55-D8D8C3E9F299}"/>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9B0F832E-ADEF-A62B-313B-D98EEA5BEE2B}"/>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CF3CFE17-2451-1C07-C552-8B66C98D0823}"/>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141E9B57-5570-616F-7457-57410788DF47}"/>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Robot Context Menu</a:t>
            </a:r>
            <a:endParaRPr lang="en-CA" sz="3600" b="0" strike="noStrike" spc="-1" dirty="0">
              <a:latin typeface="Arial"/>
            </a:endParaRPr>
          </a:p>
        </p:txBody>
      </p:sp>
      <p:pic>
        <p:nvPicPr>
          <p:cNvPr id="5" name="Picture 4">
            <a:extLst>
              <a:ext uri="{FF2B5EF4-FFF2-40B4-BE49-F238E27FC236}">
                <a16:creationId xmlns:a16="http://schemas.microsoft.com/office/drawing/2014/main" id="{25AD9960-BE00-C526-D257-A842FDBD1629}"/>
              </a:ext>
            </a:extLst>
          </p:cNvPr>
          <p:cNvPicPr>
            <a:picLocks noChangeAspect="1"/>
          </p:cNvPicPr>
          <p:nvPr/>
        </p:nvPicPr>
        <p:blipFill>
          <a:blip r:embed="rId3"/>
          <a:stretch>
            <a:fillRect/>
          </a:stretch>
        </p:blipFill>
        <p:spPr>
          <a:xfrm>
            <a:off x="1237922" y="3058362"/>
            <a:ext cx="9745435" cy="476316"/>
          </a:xfrm>
          <a:prstGeom prst="rect">
            <a:avLst/>
          </a:prstGeom>
        </p:spPr>
      </p:pic>
      <p:pic>
        <p:nvPicPr>
          <p:cNvPr id="9" name="Picture 8">
            <a:extLst>
              <a:ext uri="{FF2B5EF4-FFF2-40B4-BE49-F238E27FC236}">
                <a16:creationId xmlns:a16="http://schemas.microsoft.com/office/drawing/2014/main" id="{DA2DDF32-DA57-282E-4949-5AE3CB25495B}"/>
              </a:ext>
            </a:extLst>
          </p:cNvPr>
          <p:cNvPicPr>
            <a:picLocks noChangeAspect="1"/>
          </p:cNvPicPr>
          <p:nvPr/>
        </p:nvPicPr>
        <p:blipFill>
          <a:blip r:embed="rId4"/>
          <a:stretch>
            <a:fillRect/>
          </a:stretch>
        </p:blipFill>
        <p:spPr>
          <a:xfrm>
            <a:off x="1928580" y="4498394"/>
            <a:ext cx="8364117" cy="333422"/>
          </a:xfrm>
          <a:prstGeom prst="rect">
            <a:avLst/>
          </a:prstGeom>
        </p:spPr>
      </p:pic>
      <p:pic>
        <p:nvPicPr>
          <p:cNvPr id="10" name="Picture 9" descr="Icon&#10;&#10;Description automatically generated">
            <a:extLst>
              <a:ext uri="{FF2B5EF4-FFF2-40B4-BE49-F238E27FC236}">
                <a16:creationId xmlns:a16="http://schemas.microsoft.com/office/drawing/2014/main" id="{701DE5FF-C29D-BE70-33C6-62074ED0CE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56" y="2991271"/>
            <a:ext cx="610497" cy="610497"/>
          </a:xfrm>
          <a:prstGeom prst="rect">
            <a:avLst/>
          </a:prstGeom>
        </p:spPr>
      </p:pic>
      <p:pic>
        <p:nvPicPr>
          <p:cNvPr id="11" name="Picture 10" descr="Icon&#10;&#10;Description automatically generated">
            <a:extLst>
              <a:ext uri="{FF2B5EF4-FFF2-40B4-BE49-F238E27FC236}">
                <a16:creationId xmlns:a16="http://schemas.microsoft.com/office/drawing/2014/main" id="{D7829039-D9DF-B660-8034-AD9A7DE6B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196" y="4320860"/>
            <a:ext cx="688489" cy="688489"/>
          </a:xfrm>
          <a:prstGeom prst="rect">
            <a:avLst/>
          </a:prstGeom>
        </p:spPr>
      </p:pic>
      <p:pic>
        <p:nvPicPr>
          <p:cNvPr id="12" name="Picture 11">
            <a:extLst>
              <a:ext uri="{FF2B5EF4-FFF2-40B4-BE49-F238E27FC236}">
                <a16:creationId xmlns:a16="http://schemas.microsoft.com/office/drawing/2014/main" id="{C67FC290-7F4C-627A-86AE-4E4AB4159211}"/>
              </a:ext>
            </a:extLst>
          </p:cNvPr>
          <p:cNvPicPr>
            <a:picLocks noChangeAspect="1"/>
          </p:cNvPicPr>
          <p:nvPr/>
        </p:nvPicPr>
        <p:blipFill>
          <a:blip r:embed="rId7"/>
          <a:stretch>
            <a:fillRect/>
          </a:stretch>
        </p:blipFill>
        <p:spPr>
          <a:xfrm>
            <a:off x="4601404" y="3854994"/>
            <a:ext cx="631306" cy="631306"/>
          </a:xfrm>
          <a:prstGeom prst="rect">
            <a:avLst/>
          </a:prstGeom>
        </p:spPr>
      </p:pic>
      <p:pic>
        <p:nvPicPr>
          <p:cNvPr id="13" name="Picture 12">
            <a:extLst>
              <a:ext uri="{FF2B5EF4-FFF2-40B4-BE49-F238E27FC236}">
                <a16:creationId xmlns:a16="http://schemas.microsoft.com/office/drawing/2014/main" id="{7407CCD0-3668-D04D-4E18-525551013316}"/>
              </a:ext>
            </a:extLst>
          </p:cNvPr>
          <p:cNvPicPr>
            <a:picLocks noChangeAspect="1"/>
          </p:cNvPicPr>
          <p:nvPr/>
        </p:nvPicPr>
        <p:blipFill>
          <a:blip r:embed="rId7"/>
          <a:stretch>
            <a:fillRect/>
          </a:stretch>
        </p:blipFill>
        <p:spPr>
          <a:xfrm>
            <a:off x="5780347" y="3867088"/>
            <a:ext cx="631306" cy="631306"/>
          </a:xfrm>
          <a:prstGeom prst="rect">
            <a:avLst/>
          </a:prstGeom>
        </p:spPr>
      </p:pic>
      <p:pic>
        <p:nvPicPr>
          <p:cNvPr id="14" name="Picture 13">
            <a:extLst>
              <a:ext uri="{FF2B5EF4-FFF2-40B4-BE49-F238E27FC236}">
                <a16:creationId xmlns:a16="http://schemas.microsoft.com/office/drawing/2014/main" id="{0012AF9C-6A98-011E-72CD-186D790D780D}"/>
              </a:ext>
            </a:extLst>
          </p:cNvPr>
          <p:cNvPicPr>
            <a:picLocks noChangeAspect="1"/>
          </p:cNvPicPr>
          <p:nvPr/>
        </p:nvPicPr>
        <p:blipFill>
          <a:blip r:embed="rId7"/>
          <a:stretch>
            <a:fillRect/>
          </a:stretch>
        </p:blipFill>
        <p:spPr>
          <a:xfrm>
            <a:off x="9345932" y="3867088"/>
            <a:ext cx="631306" cy="631306"/>
          </a:xfrm>
          <a:prstGeom prst="rect">
            <a:avLst/>
          </a:prstGeom>
        </p:spPr>
      </p:pic>
      <p:sp>
        <p:nvSpPr>
          <p:cNvPr id="15" name="Rectangle 14">
            <a:extLst>
              <a:ext uri="{FF2B5EF4-FFF2-40B4-BE49-F238E27FC236}">
                <a16:creationId xmlns:a16="http://schemas.microsoft.com/office/drawing/2014/main" id="{FA0A0746-CE6D-FBE8-DE0A-6C3380F4AA5A}"/>
              </a:ext>
            </a:extLst>
          </p:cNvPr>
          <p:cNvSpPr/>
          <p:nvPr/>
        </p:nvSpPr>
        <p:spPr>
          <a:xfrm>
            <a:off x="8280480" y="5730427"/>
            <a:ext cx="2130903"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Where did these go?</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90504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6"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80">
                                          <p:stCondLst>
                                            <p:cond delay="0"/>
                                          </p:stCondLst>
                                        </p:cTn>
                                        <p:tgtEl>
                                          <p:spTgt spid="15"/>
                                        </p:tgtEl>
                                      </p:cBhvr>
                                    </p:animEffect>
                                    <p:anim calcmode="lin" valueType="num">
                                      <p:cBhvr>
                                        <p:cTn id="2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5" dur="26">
                                          <p:stCondLst>
                                            <p:cond delay="650"/>
                                          </p:stCondLst>
                                        </p:cTn>
                                        <p:tgtEl>
                                          <p:spTgt spid="15"/>
                                        </p:tgtEl>
                                      </p:cBhvr>
                                      <p:to x="100000" y="60000"/>
                                    </p:animScale>
                                    <p:animScale>
                                      <p:cBhvr>
                                        <p:cTn id="26" dur="166" decel="50000">
                                          <p:stCondLst>
                                            <p:cond delay="676"/>
                                          </p:stCondLst>
                                        </p:cTn>
                                        <p:tgtEl>
                                          <p:spTgt spid="15"/>
                                        </p:tgtEl>
                                      </p:cBhvr>
                                      <p:to x="100000" y="100000"/>
                                    </p:animScale>
                                    <p:animScale>
                                      <p:cBhvr>
                                        <p:cTn id="27" dur="26">
                                          <p:stCondLst>
                                            <p:cond delay="1312"/>
                                          </p:stCondLst>
                                        </p:cTn>
                                        <p:tgtEl>
                                          <p:spTgt spid="15"/>
                                        </p:tgtEl>
                                      </p:cBhvr>
                                      <p:to x="100000" y="80000"/>
                                    </p:animScale>
                                    <p:animScale>
                                      <p:cBhvr>
                                        <p:cTn id="28" dur="166" decel="50000">
                                          <p:stCondLst>
                                            <p:cond delay="1338"/>
                                          </p:stCondLst>
                                        </p:cTn>
                                        <p:tgtEl>
                                          <p:spTgt spid="15"/>
                                        </p:tgtEl>
                                      </p:cBhvr>
                                      <p:to x="100000" y="100000"/>
                                    </p:animScale>
                                    <p:animScale>
                                      <p:cBhvr>
                                        <p:cTn id="29" dur="26">
                                          <p:stCondLst>
                                            <p:cond delay="1642"/>
                                          </p:stCondLst>
                                        </p:cTn>
                                        <p:tgtEl>
                                          <p:spTgt spid="15"/>
                                        </p:tgtEl>
                                      </p:cBhvr>
                                      <p:to x="100000" y="90000"/>
                                    </p:animScale>
                                    <p:animScale>
                                      <p:cBhvr>
                                        <p:cTn id="30" dur="166" decel="50000">
                                          <p:stCondLst>
                                            <p:cond delay="1668"/>
                                          </p:stCondLst>
                                        </p:cTn>
                                        <p:tgtEl>
                                          <p:spTgt spid="15"/>
                                        </p:tgtEl>
                                      </p:cBhvr>
                                      <p:to x="100000" y="100000"/>
                                    </p:animScale>
                                    <p:animScale>
                                      <p:cBhvr>
                                        <p:cTn id="31" dur="26">
                                          <p:stCondLst>
                                            <p:cond delay="1808"/>
                                          </p:stCondLst>
                                        </p:cTn>
                                        <p:tgtEl>
                                          <p:spTgt spid="15"/>
                                        </p:tgtEl>
                                      </p:cBhvr>
                                      <p:to x="100000" y="95000"/>
                                    </p:animScale>
                                    <p:animScale>
                                      <p:cBhvr>
                                        <p:cTn id="32"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609DC-E414-0195-4478-00874B70A538}"/>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4B45EAA2-12A9-E461-D8ED-010F407C624F}"/>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EAC43748-E9F4-6C88-6100-4C3DE3AA28C7}"/>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30419EE2-12AE-4AD2-0AB6-3FBAC1E8020A}"/>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Robot Context Menu</a:t>
            </a:r>
            <a:endParaRPr lang="en-CA" sz="3600" b="0" strike="noStrike" spc="-1" dirty="0">
              <a:latin typeface="Arial"/>
            </a:endParaRPr>
          </a:p>
        </p:txBody>
      </p:sp>
      <p:pic>
        <p:nvPicPr>
          <p:cNvPr id="5" name="Picture 4">
            <a:extLst>
              <a:ext uri="{FF2B5EF4-FFF2-40B4-BE49-F238E27FC236}">
                <a16:creationId xmlns:a16="http://schemas.microsoft.com/office/drawing/2014/main" id="{9F633FD6-D1DB-78F7-42FF-A434B60F14FB}"/>
              </a:ext>
            </a:extLst>
          </p:cNvPr>
          <p:cNvPicPr>
            <a:picLocks noChangeAspect="1"/>
          </p:cNvPicPr>
          <p:nvPr/>
        </p:nvPicPr>
        <p:blipFill>
          <a:blip r:embed="rId3"/>
          <a:stretch>
            <a:fillRect/>
          </a:stretch>
        </p:blipFill>
        <p:spPr>
          <a:xfrm>
            <a:off x="4584972" y="2506318"/>
            <a:ext cx="7077942" cy="345940"/>
          </a:xfrm>
          <a:prstGeom prst="rect">
            <a:avLst/>
          </a:prstGeom>
        </p:spPr>
      </p:pic>
      <p:pic>
        <p:nvPicPr>
          <p:cNvPr id="3" name="Picture 2">
            <a:extLst>
              <a:ext uri="{FF2B5EF4-FFF2-40B4-BE49-F238E27FC236}">
                <a16:creationId xmlns:a16="http://schemas.microsoft.com/office/drawing/2014/main" id="{5B896EA0-2471-238A-323B-441A9E075171}"/>
              </a:ext>
            </a:extLst>
          </p:cNvPr>
          <p:cNvPicPr>
            <a:picLocks noChangeAspect="1"/>
          </p:cNvPicPr>
          <p:nvPr/>
        </p:nvPicPr>
        <p:blipFill>
          <a:blip r:embed="rId4"/>
          <a:stretch>
            <a:fillRect/>
          </a:stretch>
        </p:blipFill>
        <p:spPr>
          <a:xfrm>
            <a:off x="443476" y="2259676"/>
            <a:ext cx="3456461" cy="83922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78D4406-D99B-9379-D59A-84C500CD35DD}"/>
              </a:ext>
            </a:extLst>
          </p:cNvPr>
          <p:cNvPicPr>
            <a:picLocks noChangeAspect="1"/>
          </p:cNvPicPr>
          <p:nvPr/>
        </p:nvPicPr>
        <p:blipFill>
          <a:blip r:embed="rId5"/>
          <a:stretch>
            <a:fillRect/>
          </a:stretch>
        </p:blipFill>
        <p:spPr>
          <a:xfrm>
            <a:off x="4584972" y="3661312"/>
            <a:ext cx="7077942" cy="345602"/>
          </a:xfrm>
          <a:prstGeom prst="rect">
            <a:avLst/>
          </a:prstGeom>
        </p:spPr>
      </p:pic>
      <p:pic>
        <p:nvPicPr>
          <p:cNvPr id="8" name="Picture 7">
            <a:extLst>
              <a:ext uri="{FF2B5EF4-FFF2-40B4-BE49-F238E27FC236}">
                <a16:creationId xmlns:a16="http://schemas.microsoft.com/office/drawing/2014/main" id="{9880A209-3DFD-BFA1-E088-0A6DFA6C3988}"/>
              </a:ext>
            </a:extLst>
          </p:cNvPr>
          <p:cNvPicPr>
            <a:picLocks noChangeAspect="1"/>
          </p:cNvPicPr>
          <p:nvPr/>
        </p:nvPicPr>
        <p:blipFill>
          <a:blip r:embed="rId6"/>
          <a:stretch>
            <a:fillRect/>
          </a:stretch>
        </p:blipFill>
        <p:spPr>
          <a:xfrm>
            <a:off x="427820" y="3410948"/>
            <a:ext cx="3472117" cy="84632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56FEB452-AD3E-C98D-7F2E-AA1661FF9DDF}"/>
              </a:ext>
            </a:extLst>
          </p:cNvPr>
          <p:cNvPicPr>
            <a:picLocks noChangeAspect="1"/>
          </p:cNvPicPr>
          <p:nvPr/>
        </p:nvPicPr>
        <p:blipFill>
          <a:blip r:embed="rId7"/>
          <a:stretch>
            <a:fillRect/>
          </a:stretch>
        </p:blipFill>
        <p:spPr>
          <a:xfrm>
            <a:off x="4584972" y="4910668"/>
            <a:ext cx="7077942" cy="332103"/>
          </a:xfrm>
          <a:prstGeom prst="rect">
            <a:avLst/>
          </a:prstGeom>
        </p:spPr>
      </p:pic>
      <p:pic>
        <p:nvPicPr>
          <p:cNvPr id="18" name="Picture 17">
            <a:extLst>
              <a:ext uri="{FF2B5EF4-FFF2-40B4-BE49-F238E27FC236}">
                <a16:creationId xmlns:a16="http://schemas.microsoft.com/office/drawing/2014/main" id="{7BBFF59D-8E5E-6235-4A36-9629525165D5}"/>
              </a:ext>
            </a:extLst>
          </p:cNvPr>
          <p:cNvPicPr>
            <a:picLocks noChangeAspect="1"/>
          </p:cNvPicPr>
          <p:nvPr/>
        </p:nvPicPr>
        <p:blipFill>
          <a:blip r:embed="rId8"/>
          <a:stretch>
            <a:fillRect/>
          </a:stretch>
        </p:blipFill>
        <p:spPr>
          <a:xfrm>
            <a:off x="427820" y="4620338"/>
            <a:ext cx="3472117" cy="839801"/>
          </a:xfrm>
          <a:prstGeom prst="rect">
            <a:avLst/>
          </a:prstGeom>
        </p:spPr>
      </p:pic>
      <p:sp>
        <p:nvSpPr>
          <p:cNvPr id="19" name="Rectangle 18">
            <a:extLst>
              <a:ext uri="{FF2B5EF4-FFF2-40B4-BE49-F238E27FC236}">
                <a16:creationId xmlns:a16="http://schemas.microsoft.com/office/drawing/2014/main" id="{040ABE24-B225-E77A-86BB-DD47FCE0F7EB}"/>
              </a:ext>
            </a:extLst>
          </p:cNvPr>
          <p:cNvSpPr/>
          <p:nvPr/>
        </p:nvSpPr>
        <p:spPr>
          <a:xfrm>
            <a:off x="7420189" y="5730427"/>
            <a:ext cx="3851503" cy="707886"/>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This menu’s layout auto configures </a:t>
            </a:r>
          </a:p>
          <a:p>
            <a:pPr algn="ctr"/>
            <a:r>
              <a:rPr lang="en-US" sz="2000" dirty="0">
                <a:ln w="0"/>
                <a:effectLst>
                  <a:outerShdw blurRad="38100" dist="19050" dir="2700000" algn="tl" rotWithShape="0">
                    <a:schemeClr val="dk1">
                      <a:alpha val="40000"/>
                    </a:schemeClr>
                  </a:outerShdw>
                </a:effectLst>
              </a:rPr>
              <a:t>based on PLC variables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0" name="Arrow: Right 19">
            <a:extLst>
              <a:ext uri="{FF2B5EF4-FFF2-40B4-BE49-F238E27FC236}">
                <a16:creationId xmlns:a16="http://schemas.microsoft.com/office/drawing/2014/main" id="{99A8E352-EF99-7DD2-4DB1-C6CA46B9FDA5}"/>
              </a:ext>
            </a:extLst>
          </p:cNvPr>
          <p:cNvSpPr/>
          <p:nvPr/>
        </p:nvSpPr>
        <p:spPr>
          <a:xfrm>
            <a:off x="3834441" y="2520296"/>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90CC838F-7442-C713-216D-42047D9F268C}"/>
              </a:ext>
            </a:extLst>
          </p:cNvPr>
          <p:cNvSpPr/>
          <p:nvPr/>
        </p:nvSpPr>
        <p:spPr>
          <a:xfrm>
            <a:off x="3834441" y="3675121"/>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A3BE25CC-BC27-1EC0-D03F-857A12AC4741}"/>
              </a:ext>
            </a:extLst>
          </p:cNvPr>
          <p:cNvSpPr/>
          <p:nvPr/>
        </p:nvSpPr>
        <p:spPr>
          <a:xfrm>
            <a:off x="3834440" y="4910668"/>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20612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9690-37D5-CADA-3523-735EF28991A3}"/>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AE3B7BDB-7AC2-E6AF-998C-A6E358EFEEAF}"/>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8AA52C12-2570-FC3C-61C3-24F0224428C0}"/>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1625FB40-426F-02B1-F048-F274E6F66683}"/>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The Utility Menu</a:t>
            </a:r>
            <a:endParaRPr lang="en-CA" sz="3600" b="0" strike="noStrike" spc="-1" dirty="0">
              <a:latin typeface="Arial"/>
            </a:endParaRPr>
          </a:p>
        </p:txBody>
      </p:sp>
      <p:sp>
        <p:nvSpPr>
          <p:cNvPr id="5" name="Rectangle 4">
            <a:extLst>
              <a:ext uri="{FF2B5EF4-FFF2-40B4-BE49-F238E27FC236}">
                <a16:creationId xmlns:a16="http://schemas.microsoft.com/office/drawing/2014/main" id="{6B4F58D2-6B75-7754-6059-1A8FF6B69458}"/>
              </a:ext>
            </a:extLst>
          </p:cNvPr>
          <p:cNvSpPr/>
          <p:nvPr/>
        </p:nvSpPr>
        <p:spPr>
          <a:xfrm>
            <a:off x="8736067" y="1617187"/>
            <a:ext cx="3159583" cy="4401205"/>
          </a:xfrm>
          <a:prstGeom prst="rect">
            <a:avLst/>
          </a:prstGeom>
          <a:noFill/>
        </p:spPr>
        <p:txBody>
          <a:bodyPr wrap="none" lIns="91440" tIns="45720" rIns="91440" bIns="45720">
            <a:spAutoFit/>
          </a:bodyPr>
          <a:lstStyle/>
          <a:p>
            <a:r>
              <a:rPr lang="en-US" sz="2000" dirty="0">
                <a:ln w="0"/>
                <a:effectLst>
                  <a:outerShdw blurRad="38100" dist="19050" dir="2700000" algn="tl" rotWithShape="0">
                    <a:schemeClr val="dk1">
                      <a:alpha val="40000"/>
                    </a:schemeClr>
                  </a:outerShdw>
                </a:effectLst>
              </a:rPr>
              <a:t>The Utility Menu gives </a:t>
            </a:r>
          </a:p>
          <a:p>
            <a:r>
              <a:rPr lang="en-US" sz="2000" dirty="0">
                <a:ln w="0"/>
                <a:effectLst>
                  <a:outerShdw blurRad="38100" dist="19050" dir="2700000" algn="tl" rotWithShape="0">
                    <a:schemeClr val="dk1">
                      <a:alpha val="40000"/>
                    </a:schemeClr>
                  </a:outerShdw>
                </a:effectLst>
              </a:rPr>
              <a:t>q</a:t>
            </a:r>
            <a:r>
              <a:rPr lang="en-US" sz="2000" b="0" cap="none" spc="0" dirty="0">
                <a:ln w="0"/>
                <a:solidFill>
                  <a:schemeClr val="tx1"/>
                </a:solidFill>
                <a:effectLst>
                  <a:outerShdw blurRad="38100" dist="19050" dir="2700000" algn="tl" rotWithShape="0">
                    <a:schemeClr val="dk1">
                      <a:alpha val="40000"/>
                    </a:schemeClr>
                  </a:outerShdw>
                </a:effectLst>
              </a:rPr>
              <a:t>uick, icon based, access </a:t>
            </a:r>
          </a:p>
          <a:p>
            <a:r>
              <a:rPr lang="en-US" sz="2000" dirty="0">
                <a:ln w="0"/>
                <a:effectLst>
                  <a:outerShdw blurRad="38100" dist="19050" dir="2700000" algn="tl" rotWithShape="0">
                    <a:schemeClr val="dk1">
                      <a:alpha val="40000"/>
                    </a:schemeClr>
                  </a:outerShdw>
                </a:effectLst>
              </a:rPr>
              <a:t>to content such as:</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License Notes</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Rev Log</a:t>
            </a:r>
          </a:p>
          <a:p>
            <a:pPr marL="342900" indent="-342900">
              <a:buFont typeface="Arial" panose="020B0604020202020204" pitchFamily="34" charset="0"/>
              <a:buChar char="•"/>
            </a:pPr>
            <a:r>
              <a:rPr lang="en-US" sz="2000" dirty="0" err="1">
                <a:ln w="0"/>
                <a:effectLst>
                  <a:outerShdw blurRad="38100" dist="19050" dir="2700000" algn="tl" rotWithShape="0">
                    <a:schemeClr val="dk1">
                      <a:alpha val="40000"/>
                    </a:schemeClr>
                  </a:outerShdw>
                </a:effectLst>
              </a:rPr>
              <a:t>eGTAC</a:t>
            </a:r>
            <a:r>
              <a:rPr lang="en-US" sz="2000" dirty="0">
                <a:ln w="0"/>
                <a:effectLst>
                  <a:outerShdw blurRad="38100" dist="19050" dir="2700000" algn="tl" rotWithShape="0">
                    <a:schemeClr val="dk1">
                      <a:alpha val="40000"/>
                    </a:schemeClr>
                  </a:outerShdw>
                </a:effectLst>
              </a:rPr>
              <a:t> </a:t>
            </a:r>
          </a:p>
          <a:p>
            <a:pPr marL="342900" indent="-342900">
              <a:buFont typeface="Arial" panose="020B0604020202020204" pitchFamily="34" charset="0"/>
              <a:buChar char="•"/>
            </a:pPr>
            <a:r>
              <a:rPr lang="en-US" sz="2000" dirty="0" err="1">
                <a:ln w="0"/>
                <a:effectLst>
                  <a:outerShdw blurRad="38100" dist="19050" dir="2700000" algn="tl" rotWithShape="0">
                    <a:schemeClr val="dk1">
                      <a:alpha val="40000"/>
                    </a:schemeClr>
                  </a:outerShdw>
                </a:effectLst>
              </a:rPr>
              <a:t>GTAC_Config</a:t>
            </a:r>
            <a:r>
              <a:rPr lang="en-US" sz="2000" dirty="0">
                <a:ln w="0"/>
                <a:effectLst>
                  <a:outerShdw blurRad="38100" dist="19050" dir="2700000" algn="tl" rotWithShape="0">
                    <a:schemeClr val="dk1">
                      <a:alpha val="40000"/>
                    </a:schemeClr>
                  </a:outerShdw>
                </a:effectLst>
              </a:rPr>
              <a:t> Information</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UI Configuration</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Login Access / Status</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Adobe Reader</a:t>
            </a:r>
          </a:p>
          <a:p>
            <a:pPr marL="342900" indent="-342900">
              <a:buFont typeface="Arial" panose="020B0604020202020204" pitchFamily="34" charset="0"/>
              <a:buChar char="•"/>
            </a:pPr>
            <a:r>
              <a:rPr lang="en-US" sz="2000" dirty="0" err="1">
                <a:ln w="0"/>
                <a:effectLst>
                  <a:outerShdw blurRad="38100" dist="19050" dir="2700000" algn="tl" rotWithShape="0">
                    <a:schemeClr val="dk1">
                      <a:alpha val="40000"/>
                    </a:schemeClr>
                  </a:outerShdw>
                </a:effectLst>
              </a:rPr>
              <a:t>Ecat</a:t>
            </a:r>
            <a:r>
              <a:rPr lang="en-US" sz="2000" dirty="0">
                <a:ln w="0"/>
                <a:effectLst>
                  <a:outerShdw blurRad="38100" dist="19050" dir="2700000" algn="tl" rotWithShape="0">
                    <a:schemeClr val="dk1">
                      <a:alpha val="40000"/>
                    </a:schemeClr>
                  </a:outerShdw>
                </a:effectLst>
              </a:rPr>
              <a:t> Topo</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Database Information</a:t>
            </a:r>
          </a:p>
          <a:p>
            <a:pPr marL="342900" indent="-342900">
              <a:buFont typeface="Arial" panose="020B0604020202020204" pitchFamily="34" charset="0"/>
              <a:buChar char="•"/>
            </a:pPr>
            <a:r>
              <a:rPr lang="en-US" sz="2000" dirty="0" err="1">
                <a:ln w="0"/>
                <a:effectLst>
                  <a:outerShdw blurRad="38100" dist="19050" dir="2700000" algn="tl" rotWithShape="0">
                    <a:schemeClr val="dk1">
                      <a:alpha val="40000"/>
                    </a:schemeClr>
                  </a:outerShdw>
                </a:effectLst>
              </a:rPr>
              <a:t>TwinCAT</a:t>
            </a:r>
            <a:r>
              <a:rPr lang="en-US" sz="2000" dirty="0">
                <a:ln w="0"/>
                <a:effectLst>
                  <a:outerShdw blurRad="38100" dist="19050" dir="2700000" algn="tl" rotWithShape="0">
                    <a:schemeClr val="dk1">
                      <a:alpha val="40000"/>
                    </a:schemeClr>
                  </a:outerShdw>
                </a:effectLst>
              </a:rPr>
              <a:t> Information</a:t>
            </a:r>
          </a:p>
          <a:p>
            <a:pPr marL="342900"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rPr>
              <a:t>Controls Overview</a:t>
            </a:r>
          </a:p>
        </p:txBody>
      </p:sp>
      <p:pic>
        <p:nvPicPr>
          <p:cNvPr id="3" name="Picture 2">
            <a:extLst>
              <a:ext uri="{FF2B5EF4-FFF2-40B4-BE49-F238E27FC236}">
                <a16:creationId xmlns:a16="http://schemas.microsoft.com/office/drawing/2014/main" id="{0D2841AB-F8D0-826B-197B-DAA1B6887C93}"/>
              </a:ext>
            </a:extLst>
          </p:cNvPr>
          <p:cNvPicPr>
            <a:picLocks noChangeAspect="1"/>
          </p:cNvPicPr>
          <p:nvPr/>
        </p:nvPicPr>
        <p:blipFill>
          <a:blip r:embed="rId3"/>
          <a:srcRect t="86415"/>
          <a:stretch/>
        </p:blipFill>
        <p:spPr>
          <a:xfrm>
            <a:off x="374087" y="1419116"/>
            <a:ext cx="7338224" cy="747175"/>
          </a:xfrm>
          <a:prstGeom prst="rect">
            <a:avLst/>
          </a:prstGeom>
        </p:spPr>
      </p:pic>
      <p:sp>
        <p:nvSpPr>
          <p:cNvPr id="4" name="Left Brace 3">
            <a:extLst>
              <a:ext uri="{FF2B5EF4-FFF2-40B4-BE49-F238E27FC236}">
                <a16:creationId xmlns:a16="http://schemas.microsoft.com/office/drawing/2014/main" id="{13D0037F-995A-11DB-CFCB-2C7E61F9047C}"/>
              </a:ext>
            </a:extLst>
          </p:cNvPr>
          <p:cNvSpPr/>
          <p:nvPr/>
        </p:nvSpPr>
        <p:spPr>
          <a:xfrm rot="10800000">
            <a:off x="7838246" y="1852941"/>
            <a:ext cx="474985" cy="304724"/>
          </a:xfrm>
          <a:prstGeom prst="leftBrace">
            <a:avLst>
              <a:gd name="adj1" fmla="val 8333"/>
              <a:gd name="adj2" fmla="val 4907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6" name="Picture 5">
            <a:extLst>
              <a:ext uri="{FF2B5EF4-FFF2-40B4-BE49-F238E27FC236}">
                <a16:creationId xmlns:a16="http://schemas.microsoft.com/office/drawing/2014/main" id="{464D20C0-AE23-E1C4-1C58-47119B48A456}"/>
              </a:ext>
            </a:extLst>
          </p:cNvPr>
          <p:cNvPicPr>
            <a:picLocks noChangeAspect="1"/>
          </p:cNvPicPr>
          <p:nvPr/>
        </p:nvPicPr>
        <p:blipFill>
          <a:blip r:embed="rId4"/>
          <a:stretch>
            <a:fillRect/>
          </a:stretch>
        </p:blipFill>
        <p:spPr>
          <a:xfrm>
            <a:off x="374087" y="2799697"/>
            <a:ext cx="1269383" cy="948632"/>
          </a:xfrm>
          <a:prstGeom prst="rect">
            <a:avLst/>
          </a:prstGeom>
        </p:spPr>
      </p:pic>
      <p:pic>
        <p:nvPicPr>
          <p:cNvPr id="8" name="Picture 7">
            <a:extLst>
              <a:ext uri="{FF2B5EF4-FFF2-40B4-BE49-F238E27FC236}">
                <a16:creationId xmlns:a16="http://schemas.microsoft.com/office/drawing/2014/main" id="{20B92801-6187-FD91-E64A-B2F6F86B9C1E}"/>
              </a:ext>
            </a:extLst>
          </p:cNvPr>
          <p:cNvPicPr>
            <a:picLocks noChangeAspect="1"/>
          </p:cNvPicPr>
          <p:nvPr/>
        </p:nvPicPr>
        <p:blipFill>
          <a:blip r:embed="rId5"/>
          <a:stretch>
            <a:fillRect/>
          </a:stretch>
        </p:blipFill>
        <p:spPr>
          <a:xfrm>
            <a:off x="705200" y="3534165"/>
            <a:ext cx="1264430" cy="952347"/>
          </a:xfrm>
          <a:prstGeom prst="rect">
            <a:avLst/>
          </a:prstGeom>
        </p:spPr>
      </p:pic>
      <p:pic>
        <p:nvPicPr>
          <p:cNvPr id="10" name="Picture 9">
            <a:extLst>
              <a:ext uri="{FF2B5EF4-FFF2-40B4-BE49-F238E27FC236}">
                <a16:creationId xmlns:a16="http://schemas.microsoft.com/office/drawing/2014/main" id="{097BFA4A-A2FD-3FF2-E09D-EC8227E66607}"/>
              </a:ext>
            </a:extLst>
          </p:cNvPr>
          <p:cNvPicPr>
            <a:picLocks noChangeAspect="1"/>
          </p:cNvPicPr>
          <p:nvPr/>
        </p:nvPicPr>
        <p:blipFill>
          <a:blip r:embed="rId6"/>
          <a:stretch>
            <a:fillRect/>
          </a:stretch>
        </p:blipFill>
        <p:spPr>
          <a:xfrm>
            <a:off x="1033836" y="4174655"/>
            <a:ext cx="1266907" cy="949870"/>
          </a:xfrm>
          <a:prstGeom prst="rect">
            <a:avLst/>
          </a:prstGeom>
        </p:spPr>
      </p:pic>
      <p:pic>
        <p:nvPicPr>
          <p:cNvPr id="12" name="Picture 11">
            <a:extLst>
              <a:ext uri="{FF2B5EF4-FFF2-40B4-BE49-F238E27FC236}">
                <a16:creationId xmlns:a16="http://schemas.microsoft.com/office/drawing/2014/main" id="{70C8951D-6043-7766-2525-7F176ACCD8D5}"/>
              </a:ext>
            </a:extLst>
          </p:cNvPr>
          <p:cNvPicPr>
            <a:picLocks noChangeAspect="1"/>
          </p:cNvPicPr>
          <p:nvPr/>
        </p:nvPicPr>
        <p:blipFill>
          <a:blip r:embed="rId7"/>
          <a:stretch>
            <a:fillRect/>
          </a:stretch>
        </p:blipFill>
        <p:spPr>
          <a:xfrm>
            <a:off x="1375967" y="4932104"/>
            <a:ext cx="1266907" cy="948632"/>
          </a:xfrm>
          <a:prstGeom prst="rect">
            <a:avLst/>
          </a:prstGeom>
        </p:spPr>
      </p:pic>
      <p:pic>
        <p:nvPicPr>
          <p:cNvPr id="14" name="Picture 13">
            <a:extLst>
              <a:ext uri="{FF2B5EF4-FFF2-40B4-BE49-F238E27FC236}">
                <a16:creationId xmlns:a16="http://schemas.microsoft.com/office/drawing/2014/main" id="{F2FC0175-D95E-4E7A-F5ED-B1BC911C9F6E}"/>
              </a:ext>
            </a:extLst>
          </p:cNvPr>
          <p:cNvPicPr>
            <a:picLocks noChangeAspect="1"/>
          </p:cNvPicPr>
          <p:nvPr/>
        </p:nvPicPr>
        <p:blipFill>
          <a:blip r:embed="rId8"/>
          <a:stretch>
            <a:fillRect/>
          </a:stretch>
        </p:blipFill>
        <p:spPr>
          <a:xfrm>
            <a:off x="1718098" y="5550851"/>
            <a:ext cx="1266907" cy="949870"/>
          </a:xfrm>
          <a:prstGeom prst="rect">
            <a:avLst/>
          </a:prstGeom>
        </p:spPr>
      </p:pic>
      <p:sp>
        <p:nvSpPr>
          <p:cNvPr id="21" name="Left Brace 20">
            <a:extLst>
              <a:ext uri="{FF2B5EF4-FFF2-40B4-BE49-F238E27FC236}">
                <a16:creationId xmlns:a16="http://schemas.microsoft.com/office/drawing/2014/main" id="{E7F40B22-5CE2-3E52-72B1-2B2FBCBE0A7F}"/>
              </a:ext>
            </a:extLst>
          </p:cNvPr>
          <p:cNvSpPr/>
          <p:nvPr/>
        </p:nvSpPr>
        <p:spPr>
          <a:xfrm rot="16200000">
            <a:off x="1075624" y="1555201"/>
            <a:ext cx="474985" cy="1788754"/>
          </a:xfrm>
          <a:prstGeom prst="leftBrace">
            <a:avLst>
              <a:gd name="adj1" fmla="val 8333"/>
              <a:gd name="adj2" fmla="val 4907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3" name="Picture 22">
            <a:extLst>
              <a:ext uri="{FF2B5EF4-FFF2-40B4-BE49-F238E27FC236}">
                <a16:creationId xmlns:a16="http://schemas.microsoft.com/office/drawing/2014/main" id="{178C4008-697A-26AC-F347-421356AA6083}"/>
              </a:ext>
            </a:extLst>
          </p:cNvPr>
          <p:cNvPicPr>
            <a:picLocks noChangeAspect="1"/>
          </p:cNvPicPr>
          <p:nvPr/>
        </p:nvPicPr>
        <p:blipFill>
          <a:blip r:embed="rId9"/>
          <a:stretch>
            <a:fillRect/>
          </a:stretch>
        </p:blipFill>
        <p:spPr>
          <a:xfrm>
            <a:off x="3178951" y="2797220"/>
            <a:ext cx="1269383" cy="951109"/>
          </a:xfrm>
          <a:prstGeom prst="rect">
            <a:avLst/>
          </a:prstGeom>
        </p:spPr>
      </p:pic>
      <p:sp>
        <p:nvSpPr>
          <p:cNvPr id="24" name="Left Brace 23">
            <a:extLst>
              <a:ext uri="{FF2B5EF4-FFF2-40B4-BE49-F238E27FC236}">
                <a16:creationId xmlns:a16="http://schemas.microsoft.com/office/drawing/2014/main" id="{54149DEA-719E-369F-9D66-19EE7B65E5D8}"/>
              </a:ext>
            </a:extLst>
          </p:cNvPr>
          <p:cNvSpPr/>
          <p:nvPr/>
        </p:nvSpPr>
        <p:spPr>
          <a:xfrm rot="16200000">
            <a:off x="3576151" y="1953589"/>
            <a:ext cx="474985" cy="981009"/>
          </a:xfrm>
          <a:prstGeom prst="leftBrace">
            <a:avLst>
              <a:gd name="adj1" fmla="val 8333"/>
              <a:gd name="adj2" fmla="val 4907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Left Brace 24">
            <a:extLst>
              <a:ext uri="{FF2B5EF4-FFF2-40B4-BE49-F238E27FC236}">
                <a16:creationId xmlns:a16="http://schemas.microsoft.com/office/drawing/2014/main" id="{E746EAD5-A8A1-03BC-738B-67019744762E}"/>
              </a:ext>
            </a:extLst>
          </p:cNvPr>
          <p:cNvSpPr/>
          <p:nvPr/>
        </p:nvSpPr>
        <p:spPr>
          <a:xfrm rot="16200000">
            <a:off x="6575415" y="1549717"/>
            <a:ext cx="474985" cy="1788754"/>
          </a:xfrm>
          <a:prstGeom prst="leftBrace">
            <a:avLst>
              <a:gd name="adj1" fmla="val 8333"/>
              <a:gd name="adj2" fmla="val 4907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7" name="Picture 26">
            <a:extLst>
              <a:ext uri="{FF2B5EF4-FFF2-40B4-BE49-F238E27FC236}">
                <a16:creationId xmlns:a16="http://schemas.microsoft.com/office/drawing/2014/main" id="{92527449-CA02-EAE1-19C0-1BB4F8A0DDE8}"/>
              </a:ext>
            </a:extLst>
          </p:cNvPr>
          <p:cNvPicPr>
            <a:picLocks noChangeAspect="1"/>
          </p:cNvPicPr>
          <p:nvPr/>
        </p:nvPicPr>
        <p:blipFill>
          <a:blip r:embed="rId10"/>
          <a:stretch>
            <a:fillRect/>
          </a:stretch>
        </p:blipFill>
        <p:spPr>
          <a:xfrm>
            <a:off x="5543524" y="2793324"/>
            <a:ext cx="1269383" cy="951109"/>
          </a:xfrm>
          <a:prstGeom prst="rect">
            <a:avLst/>
          </a:prstGeom>
        </p:spPr>
      </p:pic>
      <p:pic>
        <p:nvPicPr>
          <p:cNvPr id="29" name="Picture 28">
            <a:extLst>
              <a:ext uri="{FF2B5EF4-FFF2-40B4-BE49-F238E27FC236}">
                <a16:creationId xmlns:a16="http://schemas.microsoft.com/office/drawing/2014/main" id="{E1167DAA-5DD2-ECB8-4FAA-E1DED336F395}"/>
              </a:ext>
            </a:extLst>
          </p:cNvPr>
          <p:cNvPicPr>
            <a:picLocks noChangeAspect="1"/>
          </p:cNvPicPr>
          <p:nvPr/>
        </p:nvPicPr>
        <p:blipFill>
          <a:blip r:embed="rId11"/>
          <a:stretch>
            <a:fillRect/>
          </a:stretch>
        </p:blipFill>
        <p:spPr>
          <a:xfrm>
            <a:off x="5876353" y="3536642"/>
            <a:ext cx="1266907" cy="949870"/>
          </a:xfrm>
          <a:prstGeom prst="rect">
            <a:avLst/>
          </a:prstGeom>
        </p:spPr>
      </p:pic>
      <p:pic>
        <p:nvPicPr>
          <p:cNvPr id="31" name="Picture 30">
            <a:extLst>
              <a:ext uri="{FF2B5EF4-FFF2-40B4-BE49-F238E27FC236}">
                <a16:creationId xmlns:a16="http://schemas.microsoft.com/office/drawing/2014/main" id="{D5481673-921A-11F4-733F-9BB69FF457B6}"/>
              </a:ext>
            </a:extLst>
          </p:cNvPr>
          <p:cNvPicPr>
            <a:picLocks noChangeAspect="1"/>
          </p:cNvPicPr>
          <p:nvPr/>
        </p:nvPicPr>
        <p:blipFill>
          <a:blip r:embed="rId12"/>
          <a:stretch>
            <a:fillRect/>
          </a:stretch>
        </p:blipFill>
        <p:spPr>
          <a:xfrm>
            <a:off x="6218484" y="4175893"/>
            <a:ext cx="1266907" cy="948632"/>
          </a:xfrm>
          <a:prstGeom prst="rect">
            <a:avLst/>
          </a:prstGeom>
        </p:spPr>
      </p:pic>
      <p:pic>
        <p:nvPicPr>
          <p:cNvPr id="33" name="Picture 32">
            <a:extLst>
              <a:ext uri="{FF2B5EF4-FFF2-40B4-BE49-F238E27FC236}">
                <a16:creationId xmlns:a16="http://schemas.microsoft.com/office/drawing/2014/main" id="{EDCD4CEE-9D17-B470-64D9-C7BA28F36A0A}"/>
              </a:ext>
            </a:extLst>
          </p:cNvPr>
          <p:cNvPicPr>
            <a:picLocks noChangeAspect="1"/>
          </p:cNvPicPr>
          <p:nvPr/>
        </p:nvPicPr>
        <p:blipFill>
          <a:blip r:embed="rId13"/>
          <a:stretch>
            <a:fillRect/>
          </a:stretch>
        </p:blipFill>
        <p:spPr>
          <a:xfrm>
            <a:off x="6560615" y="4930866"/>
            <a:ext cx="1264430" cy="949870"/>
          </a:xfrm>
          <a:prstGeom prst="rect">
            <a:avLst/>
          </a:prstGeom>
        </p:spPr>
      </p:pic>
      <p:pic>
        <p:nvPicPr>
          <p:cNvPr id="35" name="Picture 34">
            <a:extLst>
              <a:ext uri="{FF2B5EF4-FFF2-40B4-BE49-F238E27FC236}">
                <a16:creationId xmlns:a16="http://schemas.microsoft.com/office/drawing/2014/main" id="{FA67DD1F-7B02-9A48-A69F-1F53A4C1C97C}"/>
              </a:ext>
            </a:extLst>
          </p:cNvPr>
          <p:cNvPicPr>
            <a:picLocks noChangeAspect="1"/>
          </p:cNvPicPr>
          <p:nvPr/>
        </p:nvPicPr>
        <p:blipFill>
          <a:blip r:embed="rId14"/>
          <a:stretch>
            <a:fillRect/>
          </a:stretch>
        </p:blipFill>
        <p:spPr>
          <a:xfrm>
            <a:off x="6885537" y="5550851"/>
            <a:ext cx="1269383" cy="949870"/>
          </a:xfrm>
          <a:prstGeom prst="rect">
            <a:avLst/>
          </a:prstGeom>
        </p:spPr>
      </p:pic>
    </p:spTree>
    <p:extLst>
      <p:ext uri="{BB962C8B-B14F-4D97-AF65-F5344CB8AC3E}">
        <p14:creationId xmlns:p14="http://schemas.microsoft.com/office/powerpoint/2010/main" val="40080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AFD11-814A-8314-F7DB-39CAB1DAADBC}"/>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DF431708-E6A0-70F1-F3AC-0DFE6B30E999}"/>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7B819757-F7CA-16C6-B52D-33C73266C63A}"/>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2CC63349-6E10-5B2C-E4CD-4400A0D14FEA}"/>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New Features</a:t>
            </a:r>
            <a:endParaRPr lang="en-CA" sz="3600" b="0" strike="noStrike" spc="-1" dirty="0">
              <a:latin typeface="Arial"/>
            </a:endParaRPr>
          </a:p>
        </p:txBody>
      </p:sp>
      <p:pic>
        <p:nvPicPr>
          <p:cNvPr id="3" name="Picture 2">
            <a:extLst>
              <a:ext uri="{FF2B5EF4-FFF2-40B4-BE49-F238E27FC236}">
                <a16:creationId xmlns:a16="http://schemas.microsoft.com/office/drawing/2014/main" id="{5F2CB6EA-FC53-FC0B-2147-49C189592998}"/>
              </a:ext>
            </a:extLst>
          </p:cNvPr>
          <p:cNvPicPr>
            <a:picLocks noChangeAspect="1"/>
          </p:cNvPicPr>
          <p:nvPr/>
        </p:nvPicPr>
        <p:blipFill>
          <a:blip r:embed="rId3"/>
          <a:stretch>
            <a:fillRect/>
          </a:stretch>
        </p:blipFill>
        <p:spPr>
          <a:xfrm>
            <a:off x="5393361" y="2002275"/>
            <a:ext cx="6116128" cy="4579623"/>
          </a:xfrm>
          <a:prstGeom prst="rect">
            <a:avLst/>
          </a:prstGeom>
        </p:spPr>
      </p:pic>
      <p:sp>
        <p:nvSpPr>
          <p:cNvPr id="6" name="TextBox 5">
            <a:extLst>
              <a:ext uri="{FF2B5EF4-FFF2-40B4-BE49-F238E27FC236}">
                <a16:creationId xmlns:a16="http://schemas.microsoft.com/office/drawing/2014/main" id="{024C1DBF-730E-3980-0C4D-EDC213DE63F7}"/>
              </a:ext>
            </a:extLst>
          </p:cNvPr>
          <p:cNvSpPr txBox="1"/>
          <p:nvPr/>
        </p:nvSpPr>
        <p:spPr>
          <a:xfrm>
            <a:off x="4202500" y="1079280"/>
            <a:ext cx="5062269" cy="461665"/>
          </a:xfrm>
          <a:prstGeom prst="rect">
            <a:avLst/>
          </a:prstGeom>
          <a:noFill/>
        </p:spPr>
        <p:txBody>
          <a:bodyPr wrap="square">
            <a:spAutoFit/>
          </a:bodyPr>
          <a:lstStyle/>
          <a:p>
            <a:r>
              <a:rPr lang="en-CA" sz="2400" dirty="0"/>
              <a:t>Auto Configuring Fixture I/O Symbols</a:t>
            </a:r>
          </a:p>
        </p:txBody>
      </p:sp>
      <p:pic>
        <p:nvPicPr>
          <p:cNvPr id="8" name="Picture 7">
            <a:extLst>
              <a:ext uri="{FF2B5EF4-FFF2-40B4-BE49-F238E27FC236}">
                <a16:creationId xmlns:a16="http://schemas.microsoft.com/office/drawing/2014/main" id="{0EA382FD-62A1-183C-BEDB-2E0815675559}"/>
              </a:ext>
            </a:extLst>
          </p:cNvPr>
          <p:cNvPicPr>
            <a:picLocks noChangeAspect="1"/>
          </p:cNvPicPr>
          <p:nvPr/>
        </p:nvPicPr>
        <p:blipFill>
          <a:blip r:embed="rId4"/>
          <a:stretch>
            <a:fillRect/>
          </a:stretch>
        </p:blipFill>
        <p:spPr>
          <a:xfrm>
            <a:off x="682511" y="1626397"/>
            <a:ext cx="2923329" cy="4955501"/>
          </a:xfrm>
          <a:prstGeom prst="rect">
            <a:avLst/>
          </a:prstGeom>
        </p:spPr>
      </p:pic>
      <p:sp>
        <p:nvSpPr>
          <p:cNvPr id="16" name="Arrow: Right 15">
            <a:extLst>
              <a:ext uri="{FF2B5EF4-FFF2-40B4-BE49-F238E27FC236}">
                <a16:creationId xmlns:a16="http://schemas.microsoft.com/office/drawing/2014/main" id="{F9958D90-675A-0F17-7747-4327FE5DE1A6}"/>
              </a:ext>
            </a:extLst>
          </p:cNvPr>
          <p:cNvSpPr/>
          <p:nvPr/>
        </p:nvSpPr>
        <p:spPr>
          <a:xfrm>
            <a:off x="4278271" y="5076720"/>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6922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DBA2E-3F36-FF83-829C-2F34A5794066}"/>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46A8D9F4-936C-119E-C1B8-D24F8EFA162F}"/>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53AB6288-7474-3149-A50D-378BE12DF922}"/>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7DA67322-55F9-0FD6-5234-77DBF375F2CF}"/>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New Features</a:t>
            </a:r>
            <a:endParaRPr lang="en-CA" sz="3600" b="0" strike="noStrike" spc="-1" dirty="0">
              <a:latin typeface="Arial"/>
            </a:endParaRPr>
          </a:p>
        </p:txBody>
      </p:sp>
      <p:sp>
        <p:nvSpPr>
          <p:cNvPr id="6" name="TextBox 5">
            <a:extLst>
              <a:ext uri="{FF2B5EF4-FFF2-40B4-BE49-F238E27FC236}">
                <a16:creationId xmlns:a16="http://schemas.microsoft.com/office/drawing/2014/main" id="{2B279CC1-CFD0-0AE9-9A37-8C5E4E7615D9}"/>
              </a:ext>
            </a:extLst>
          </p:cNvPr>
          <p:cNvSpPr txBox="1"/>
          <p:nvPr/>
        </p:nvSpPr>
        <p:spPr>
          <a:xfrm>
            <a:off x="3700733" y="981326"/>
            <a:ext cx="5828332" cy="461665"/>
          </a:xfrm>
          <a:prstGeom prst="rect">
            <a:avLst/>
          </a:prstGeom>
          <a:noFill/>
        </p:spPr>
        <p:txBody>
          <a:bodyPr wrap="square">
            <a:spAutoFit/>
          </a:bodyPr>
          <a:lstStyle/>
          <a:p>
            <a:r>
              <a:rPr lang="en-CA" sz="2400" dirty="0"/>
              <a:t>Auto Configuring Fixture I/O Symbols (cont’d)</a:t>
            </a:r>
          </a:p>
        </p:txBody>
      </p:sp>
      <p:sp>
        <p:nvSpPr>
          <p:cNvPr id="16" name="Arrow: Right 15">
            <a:extLst>
              <a:ext uri="{FF2B5EF4-FFF2-40B4-BE49-F238E27FC236}">
                <a16:creationId xmlns:a16="http://schemas.microsoft.com/office/drawing/2014/main" id="{605ED983-BA0D-BF70-83CA-BC0671219DC1}"/>
              </a:ext>
            </a:extLst>
          </p:cNvPr>
          <p:cNvSpPr/>
          <p:nvPr/>
        </p:nvSpPr>
        <p:spPr>
          <a:xfrm>
            <a:off x="4033930" y="4251087"/>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ACE1173D-DA98-7B58-ADB7-428998B19805}"/>
              </a:ext>
            </a:extLst>
          </p:cNvPr>
          <p:cNvPicPr>
            <a:picLocks noChangeAspect="1"/>
          </p:cNvPicPr>
          <p:nvPr/>
        </p:nvPicPr>
        <p:blipFill>
          <a:blip r:embed="rId3"/>
          <a:stretch>
            <a:fillRect/>
          </a:stretch>
        </p:blipFill>
        <p:spPr>
          <a:xfrm>
            <a:off x="5384473" y="1920275"/>
            <a:ext cx="6209429" cy="4661624"/>
          </a:xfrm>
          <a:prstGeom prst="rect">
            <a:avLst/>
          </a:prstGeom>
        </p:spPr>
      </p:pic>
      <p:pic>
        <p:nvPicPr>
          <p:cNvPr id="7" name="Picture 6">
            <a:extLst>
              <a:ext uri="{FF2B5EF4-FFF2-40B4-BE49-F238E27FC236}">
                <a16:creationId xmlns:a16="http://schemas.microsoft.com/office/drawing/2014/main" id="{6891BF64-87F4-0D69-3D35-97C1722747A8}"/>
              </a:ext>
            </a:extLst>
          </p:cNvPr>
          <p:cNvPicPr>
            <a:picLocks noChangeAspect="1"/>
          </p:cNvPicPr>
          <p:nvPr/>
        </p:nvPicPr>
        <p:blipFill>
          <a:blip r:embed="rId4"/>
          <a:stretch>
            <a:fillRect/>
          </a:stretch>
        </p:blipFill>
        <p:spPr>
          <a:xfrm>
            <a:off x="464561" y="1233577"/>
            <a:ext cx="3050280" cy="5348322"/>
          </a:xfrm>
          <a:prstGeom prst="rect">
            <a:avLst/>
          </a:prstGeom>
        </p:spPr>
      </p:pic>
    </p:spTree>
    <p:extLst>
      <p:ext uri="{BB962C8B-B14F-4D97-AF65-F5344CB8AC3E}">
        <p14:creationId xmlns:p14="http://schemas.microsoft.com/office/powerpoint/2010/main" val="56607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933760" cy="1065470"/>
          </a:xfrm>
          <a:prstGeom prst="rect">
            <a:avLst/>
          </a:prstGeom>
        </p:spPr>
      </p:pic>
      <p:sp>
        <p:nvSpPr>
          <p:cNvPr id="24" name="Rectangle 1">
            <a:extLst>
              <a:ext uri="{FF2B5EF4-FFF2-40B4-BE49-F238E27FC236}">
                <a16:creationId xmlns:a16="http://schemas.microsoft.com/office/drawing/2014/main" id="{14C2AE16-4BF6-4040-B0AB-95595459C9CE}"/>
              </a:ext>
            </a:extLst>
          </p:cNvPr>
          <p:cNvSpPr>
            <a:spLocks noChangeArrowheads="1"/>
          </p:cNvSpPr>
          <p:nvPr/>
        </p:nvSpPr>
        <p:spPr bwMode="auto">
          <a:xfrm>
            <a:off x="7767874" y="94138"/>
            <a:ext cx="4274947"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Prerequisites</a:t>
            </a:r>
          </a:p>
        </p:txBody>
      </p:sp>
      <p:sp>
        <p:nvSpPr>
          <p:cNvPr id="2" name="TextBox 1">
            <a:extLst>
              <a:ext uri="{FF2B5EF4-FFF2-40B4-BE49-F238E27FC236}">
                <a16:creationId xmlns:a16="http://schemas.microsoft.com/office/drawing/2014/main" id="{F56C59D3-2E2D-C696-AB30-B0C9CE863055}"/>
              </a:ext>
            </a:extLst>
          </p:cNvPr>
          <p:cNvSpPr txBox="1"/>
          <p:nvPr/>
        </p:nvSpPr>
        <p:spPr>
          <a:xfrm>
            <a:off x="704384" y="1922615"/>
            <a:ext cx="10783231" cy="6586418"/>
          </a:xfrm>
          <a:prstGeom prst="rect">
            <a:avLst/>
          </a:prstGeom>
          <a:noFill/>
        </p:spPr>
        <p:txBody>
          <a:bodyPr wrap="square" rtlCol="0">
            <a:spAutoFit/>
          </a:bodyPr>
          <a:lstStyle/>
          <a:p>
            <a:pPr algn="ctr"/>
            <a:r>
              <a:rPr lang="en-CA" sz="2800" dirty="0"/>
              <a:t>If you’re in this training session it means you have the following under your belt:</a:t>
            </a:r>
          </a:p>
          <a:p>
            <a:endParaRPr lang="en-CA" sz="2800" dirty="0"/>
          </a:p>
          <a:p>
            <a:endParaRPr lang="en-CA" sz="2800" dirty="0"/>
          </a:p>
          <a:p>
            <a:pPr marL="457200" indent="-457200">
              <a:buFont typeface="Arial" panose="020B0604020202020204" pitchFamily="34" charset="0"/>
              <a:buChar char="•"/>
            </a:pPr>
            <a:r>
              <a:rPr lang="en-CA" dirty="0"/>
              <a:t>Setup of your local PC environment as per the IC Setup Guide contained in the SSCC610 machine package with:</a:t>
            </a:r>
          </a:p>
          <a:p>
            <a:pPr marL="1371600" lvl="2" indent="-457200">
              <a:buFont typeface="Arial" panose="020B0604020202020204" pitchFamily="34" charset="0"/>
              <a:buChar char="•"/>
            </a:pPr>
            <a:r>
              <a:rPr lang="en-CA" dirty="0"/>
              <a:t>XAE 4024.55 (in addition to .22)</a:t>
            </a:r>
          </a:p>
          <a:p>
            <a:pPr marL="1371600" lvl="2" indent="-457200">
              <a:buFont typeface="Arial" panose="020B0604020202020204" pitchFamily="34" charset="0"/>
              <a:buChar char="•"/>
            </a:pPr>
            <a:r>
              <a:rPr lang="en-CA" dirty="0" err="1"/>
              <a:t>TcHmi</a:t>
            </a:r>
            <a:r>
              <a:rPr lang="en-CA" dirty="0"/>
              <a:t> TE2000 (</a:t>
            </a:r>
            <a:r>
              <a:rPr lang="en-CA" dirty="0" err="1"/>
              <a:t>TcHmi</a:t>
            </a:r>
            <a:r>
              <a:rPr lang="en-CA" dirty="0"/>
              <a:t> Engineering)</a:t>
            </a:r>
          </a:p>
          <a:p>
            <a:pPr marL="1371600" lvl="2" indent="-457200">
              <a:buFont typeface="Arial" panose="020B0604020202020204" pitchFamily="34" charset="0"/>
              <a:buChar char="•"/>
            </a:pPr>
            <a:r>
              <a:rPr lang="en-CA" dirty="0" err="1"/>
              <a:t>TcHmi</a:t>
            </a:r>
            <a:r>
              <a:rPr lang="en-CA" dirty="0"/>
              <a:t> TF2000 (</a:t>
            </a:r>
            <a:r>
              <a:rPr lang="en-CA" dirty="0" err="1"/>
              <a:t>TcHmi</a:t>
            </a:r>
            <a:r>
              <a:rPr lang="en-CA" dirty="0"/>
              <a:t> Server)</a:t>
            </a:r>
          </a:p>
          <a:p>
            <a:pPr marL="1371600" lvl="2" indent="-457200">
              <a:buFont typeface="Arial" panose="020B0604020202020204" pitchFamily="34" charset="0"/>
              <a:buChar char="•"/>
            </a:pPr>
            <a:r>
              <a:rPr lang="en-CA" dirty="0"/>
              <a:t>Postgres / </a:t>
            </a:r>
            <a:r>
              <a:rPr lang="en-CA" dirty="0" err="1"/>
              <a:t>pgAdmin</a:t>
            </a:r>
            <a:r>
              <a:rPr lang="en-CA" dirty="0"/>
              <a:t> (Database / Database management tool)</a:t>
            </a:r>
          </a:p>
          <a:p>
            <a:endParaRPr lang="en-CA" dirty="0"/>
          </a:p>
          <a:p>
            <a:pPr marL="457200" indent="-457200">
              <a:buFont typeface="Arial" panose="020B0604020202020204" pitchFamily="34" charset="0"/>
              <a:buChar char="•"/>
            </a:pPr>
            <a:r>
              <a:rPr lang="en-CA" dirty="0"/>
              <a:t>Successfully deployed FW level SSCC610 locally on the above environment</a:t>
            </a: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r>
              <a:rPr lang="en-CA" dirty="0"/>
              <a:t>TR7050 Beckhoff based training: Basics </a:t>
            </a:r>
            <a:r>
              <a:rPr lang="en-CA" dirty="0" err="1"/>
              <a:t>TwinCAT</a:t>
            </a:r>
            <a:r>
              <a:rPr lang="en-CA" dirty="0"/>
              <a:t> HMI</a:t>
            </a:r>
          </a:p>
          <a:p>
            <a:pPr marL="457200" indent="-457200">
              <a:buFont typeface="Arial" panose="020B0604020202020204" pitchFamily="34" charset="0"/>
              <a:buChar char="•"/>
            </a:pPr>
            <a:endParaRPr lang="en-CA" dirty="0"/>
          </a:p>
          <a:p>
            <a:endParaRPr lang="en-CA" sz="2800" dirty="0"/>
          </a:p>
          <a:p>
            <a:endParaRPr lang="en-CA" sz="2800" dirty="0"/>
          </a:p>
          <a:p>
            <a:endParaRPr lang="en-CA" sz="2800" dirty="0"/>
          </a:p>
          <a:p>
            <a:endParaRPr lang="en-CA" sz="2800" dirty="0"/>
          </a:p>
        </p:txBody>
      </p:sp>
    </p:spTree>
    <p:extLst>
      <p:ext uri="{BB962C8B-B14F-4D97-AF65-F5344CB8AC3E}">
        <p14:creationId xmlns:p14="http://schemas.microsoft.com/office/powerpoint/2010/main" val="7770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9D62B-6626-A49E-2581-36EC28A376FF}"/>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B2393414-3E0B-4CA2-BB96-3246A9C93E3B}"/>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F86EB489-597C-AC4A-8E4A-0D17ECCB8ED4}"/>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E1632076-692C-1E2D-840A-8C75ACF8A276}"/>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New Features</a:t>
            </a:r>
            <a:endParaRPr lang="en-CA" sz="3600" b="0" strike="noStrike" spc="-1" dirty="0">
              <a:latin typeface="Arial"/>
            </a:endParaRPr>
          </a:p>
        </p:txBody>
      </p:sp>
      <p:sp>
        <p:nvSpPr>
          <p:cNvPr id="6" name="TextBox 5">
            <a:extLst>
              <a:ext uri="{FF2B5EF4-FFF2-40B4-BE49-F238E27FC236}">
                <a16:creationId xmlns:a16="http://schemas.microsoft.com/office/drawing/2014/main" id="{043B6DA9-E76D-928A-20B8-7B6D6AFD5934}"/>
              </a:ext>
            </a:extLst>
          </p:cNvPr>
          <p:cNvSpPr txBox="1"/>
          <p:nvPr/>
        </p:nvSpPr>
        <p:spPr>
          <a:xfrm>
            <a:off x="4090358" y="768591"/>
            <a:ext cx="4321835" cy="830997"/>
          </a:xfrm>
          <a:prstGeom prst="rect">
            <a:avLst/>
          </a:prstGeom>
          <a:noFill/>
        </p:spPr>
        <p:txBody>
          <a:bodyPr wrap="square">
            <a:spAutoFit/>
          </a:bodyPr>
          <a:lstStyle/>
          <a:p>
            <a:pPr algn="ctr"/>
            <a:r>
              <a:rPr lang="en-CA" sz="2400" dirty="0"/>
              <a:t>Auto Configuring Robot Attached I/O Symbols</a:t>
            </a:r>
          </a:p>
        </p:txBody>
      </p:sp>
      <p:sp>
        <p:nvSpPr>
          <p:cNvPr id="13" name="Arrow: Right 12">
            <a:extLst>
              <a:ext uri="{FF2B5EF4-FFF2-40B4-BE49-F238E27FC236}">
                <a16:creationId xmlns:a16="http://schemas.microsoft.com/office/drawing/2014/main" id="{A57B9DFD-9618-8389-ACD2-1AF64541E114}"/>
              </a:ext>
            </a:extLst>
          </p:cNvPr>
          <p:cNvSpPr/>
          <p:nvPr/>
        </p:nvSpPr>
        <p:spPr>
          <a:xfrm>
            <a:off x="4888277" y="3883388"/>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FB20E94-1B52-1674-648A-C610719B5611}"/>
              </a:ext>
            </a:extLst>
          </p:cNvPr>
          <p:cNvPicPr>
            <a:picLocks noChangeAspect="1"/>
          </p:cNvPicPr>
          <p:nvPr/>
        </p:nvPicPr>
        <p:blipFill>
          <a:blip r:embed="rId3"/>
          <a:stretch>
            <a:fillRect/>
          </a:stretch>
        </p:blipFill>
        <p:spPr>
          <a:xfrm>
            <a:off x="131081" y="1571961"/>
            <a:ext cx="4321836" cy="305584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DAD247E-DF01-91DA-8D36-1E31DD44AEA6}"/>
              </a:ext>
            </a:extLst>
          </p:cNvPr>
          <p:cNvPicPr>
            <a:picLocks noChangeAspect="1"/>
          </p:cNvPicPr>
          <p:nvPr/>
        </p:nvPicPr>
        <p:blipFill>
          <a:blip r:embed="rId4"/>
          <a:stretch>
            <a:fillRect/>
          </a:stretch>
        </p:blipFill>
        <p:spPr>
          <a:xfrm>
            <a:off x="2603562" y="4034267"/>
            <a:ext cx="2010963" cy="2810778"/>
          </a:xfrm>
          <a:prstGeom prst="rect">
            <a:avLst/>
          </a:prstGeom>
        </p:spPr>
      </p:pic>
      <p:pic>
        <p:nvPicPr>
          <p:cNvPr id="11" name="Picture 10">
            <a:extLst>
              <a:ext uri="{FF2B5EF4-FFF2-40B4-BE49-F238E27FC236}">
                <a16:creationId xmlns:a16="http://schemas.microsoft.com/office/drawing/2014/main" id="{F730B2B1-D822-3554-08F5-B6253F4FC6CB}"/>
              </a:ext>
            </a:extLst>
          </p:cNvPr>
          <p:cNvPicPr>
            <a:picLocks noChangeAspect="1"/>
          </p:cNvPicPr>
          <p:nvPr/>
        </p:nvPicPr>
        <p:blipFill>
          <a:blip r:embed="rId5"/>
          <a:stretch>
            <a:fillRect/>
          </a:stretch>
        </p:blipFill>
        <p:spPr>
          <a:xfrm>
            <a:off x="5895274" y="2165232"/>
            <a:ext cx="5918888" cy="4430478"/>
          </a:xfrm>
          <a:prstGeom prst="rect">
            <a:avLst/>
          </a:prstGeom>
        </p:spPr>
      </p:pic>
    </p:spTree>
    <p:extLst>
      <p:ext uri="{BB962C8B-B14F-4D97-AF65-F5344CB8AC3E}">
        <p14:creationId xmlns:p14="http://schemas.microsoft.com/office/powerpoint/2010/main" val="1798284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104EB-F8EB-B386-BAE5-E5E1E5217BCA}"/>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23CA0AD2-6EA2-62EE-70F8-FCF2453C3F88}"/>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70782E16-A223-0EBF-79F8-D6D6823C69BC}"/>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88DC06F1-F2FB-E8F2-9B40-4EC8377A1513}"/>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New Features</a:t>
            </a:r>
            <a:endParaRPr lang="en-CA" sz="3600" b="0" strike="noStrike" spc="-1" dirty="0">
              <a:latin typeface="Arial"/>
            </a:endParaRPr>
          </a:p>
        </p:txBody>
      </p:sp>
      <p:sp>
        <p:nvSpPr>
          <p:cNvPr id="6" name="TextBox 5">
            <a:extLst>
              <a:ext uri="{FF2B5EF4-FFF2-40B4-BE49-F238E27FC236}">
                <a16:creationId xmlns:a16="http://schemas.microsoft.com/office/drawing/2014/main" id="{FE21C108-6CA0-9B70-022B-61E7A155BCBE}"/>
              </a:ext>
            </a:extLst>
          </p:cNvPr>
          <p:cNvSpPr txBox="1"/>
          <p:nvPr/>
        </p:nvSpPr>
        <p:spPr>
          <a:xfrm>
            <a:off x="3348461" y="1024334"/>
            <a:ext cx="4321835" cy="830997"/>
          </a:xfrm>
          <a:prstGeom prst="rect">
            <a:avLst/>
          </a:prstGeom>
          <a:noFill/>
        </p:spPr>
        <p:txBody>
          <a:bodyPr wrap="square">
            <a:spAutoFit/>
          </a:bodyPr>
          <a:lstStyle/>
          <a:p>
            <a:pPr algn="ctr"/>
            <a:r>
              <a:rPr lang="en-CA" sz="2400" dirty="0"/>
              <a:t>New </a:t>
            </a:r>
            <a:r>
              <a:rPr lang="en-CA" sz="2400" dirty="0" err="1"/>
              <a:t>MDxx</a:t>
            </a:r>
            <a:r>
              <a:rPr lang="en-CA" sz="2400" dirty="0"/>
              <a:t> Component</a:t>
            </a:r>
          </a:p>
          <a:p>
            <a:pPr algn="ctr"/>
            <a:r>
              <a:rPr lang="en-CA" sz="2400" dirty="0"/>
              <a:t>(Motorized Door, AKA Roll Door)</a:t>
            </a:r>
          </a:p>
        </p:txBody>
      </p:sp>
      <p:pic>
        <p:nvPicPr>
          <p:cNvPr id="3" name="Picture 2">
            <a:extLst>
              <a:ext uri="{FF2B5EF4-FFF2-40B4-BE49-F238E27FC236}">
                <a16:creationId xmlns:a16="http://schemas.microsoft.com/office/drawing/2014/main" id="{617C1A5E-7406-F915-E70E-85B182CE74D6}"/>
              </a:ext>
            </a:extLst>
          </p:cNvPr>
          <p:cNvPicPr>
            <a:picLocks noChangeAspect="1"/>
          </p:cNvPicPr>
          <p:nvPr/>
        </p:nvPicPr>
        <p:blipFill>
          <a:blip r:embed="rId3"/>
          <a:stretch>
            <a:fillRect/>
          </a:stretch>
        </p:blipFill>
        <p:spPr>
          <a:xfrm>
            <a:off x="5550349" y="2227740"/>
            <a:ext cx="1267002" cy="1314633"/>
          </a:xfrm>
          <a:prstGeom prst="rect">
            <a:avLst/>
          </a:prstGeom>
        </p:spPr>
      </p:pic>
      <p:pic>
        <p:nvPicPr>
          <p:cNvPr id="8" name="Picture 7">
            <a:extLst>
              <a:ext uri="{FF2B5EF4-FFF2-40B4-BE49-F238E27FC236}">
                <a16:creationId xmlns:a16="http://schemas.microsoft.com/office/drawing/2014/main" id="{7660175D-AAC5-C1B5-1B21-8BD817F57317}"/>
              </a:ext>
            </a:extLst>
          </p:cNvPr>
          <p:cNvPicPr>
            <a:picLocks noChangeAspect="1"/>
          </p:cNvPicPr>
          <p:nvPr/>
        </p:nvPicPr>
        <p:blipFill>
          <a:blip r:embed="rId4"/>
          <a:stretch>
            <a:fillRect/>
          </a:stretch>
        </p:blipFill>
        <p:spPr>
          <a:xfrm>
            <a:off x="6587827" y="3109609"/>
            <a:ext cx="3312173" cy="2493034"/>
          </a:xfrm>
          <a:prstGeom prst="rect">
            <a:avLst/>
          </a:prstGeom>
        </p:spPr>
      </p:pic>
      <p:pic>
        <p:nvPicPr>
          <p:cNvPr id="10" name="Picture 9">
            <a:extLst>
              <a:ext uri="{FF2B5EF4-FFF2-40B4-BE49-F238E27FC236}">
                <a16:creationId xmlns:a16="http://schemas.microsoft.com/office/drawing/2014/main" id="{805AC44F-84B0-AE55-1FA6-A4581BD0CD71}"/>
              </a:ext>
            </a:extLst>
          </p:cNvPr>
          <p:cNvPicPr>
            <a:picLocks noChangeAspect="1"/>
          </p:cNvPicPr>
          <p:nvPr/>
        </p:nvPicPr>
        <p:blipFill>
          <a:blip r:embed="rId5"/>
          <a:stretch>
            <a:fillRect/>
          </a:stretch>
        </p:blipFill>
        <p:spPr>
          <a:xfrm>
            <a:off x="7949112" y="3844449"/>
            <a:ext cx="3312173" cy="2484130"/>
          </a:xfrm>
          <a:prstGeom prst="rect">
            <a:avLst/>
          </a:prstGeom>
        </p:spPr>
      </p:pic>
      <p:pic>
        <p:nvPicPr>
          <p:cNvPr id="12" name="Picture 11">
            <a:extLst>
              <a:ext uri="{FF2B5EF4-FFF2-40B4-BE49-F238E27FC236}">
                <a16:creationId xmlns:a16="http://schemas.microsoft.com/office/drawing/2014/main" id="{87DAB8B0-0556-1568-BBEC-20F28E6A19EB}"/>
              </a:ext>
            </a:extLst>
          </p:cNvPr>
          <p:cNvPicPr>
            <a:picLocks noChangeAspect="1"/>
          </p:cNvPicPr>
          <p:nvPr/>
        </p:nvPicPr>
        <p:blipFill>
          <a:blip r:embed="rId6"/>
          <a:stretch>
            <a:fillRect/>
          </a:stretch>
        </p:blipFill>
        <p:spPr>
          <a:xfrm>
            <a:off x="1209824" y="3429000"/>
            <a:ext cx="2800243" cy="1444925"/>
          </a:xfrm>
          <a:prstGeom prst="rect">
            <a:avLst/>
          </a:prstGeom>
        </p:spPr>
      </p:pic>
      <p:sp>
        <p:nvSpPr>
          <p:cNvPr id="13" name="Arrow: Right 12">
            <a:extLst>
              <a:ext uri="{FF2B5EF4-FFF2-40B4-BE49-F238E27FC236}">
                <a16:creationId xmlns:a16="http://schemas.microsoft.com/office/drawing/2014/main" id="{CD5B8965-998D-D20E-DB96-14417267179F}"/>
              </a:ext>
            </a:extLst>
          </p:cNvPr>
          <p:cNvSpPr/>
          <p:nvPr/>
        </p:nvSpPr>
        <p:spPr>
          <a:xfrm>
            <a:off x="4776134" y="3925232"/>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0152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D7526-940C-4D81-494E-50F07A48B0C3}"/>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96A4B62B-4A8A-F758-A188-F9A2AEF58581}"/>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DF524EFB-8DAF-BB5F-246C-056B30881A0C}"/>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70BFBD5B-ABB7-766C-1233-A54F7A3F1B8F}"/>
              </a:ext>
            </a:extLst>
          </p:cNvPr>
          <p:cNvSpPr txBox="1"/>
          <p:nvPr/>
        </p:nvSpPr>
        <p:spPr>
          <a:xfrm>
            <a:off x="618120" y="1620691"/>
            <a:ext cx="10783231" cy="5632311"/>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endParaRPr lang="en-CA" sz="2800" dirty="0"/>
          </a:p>
          <a:p>
            <a:endParaRPr lang="en-CA" sz="2800" dirty="0"/>
          </a:p>
          <a:p>
            <a:endParaRPr lang="en-CA" sz="2800" dirty="0"/>
          </a:p>
          <a:p>
            <a:endParaRPr lang="en-CA" sz="2800" dirty="0"/>
          </a:p>
        </p:txBody>
      </p:sp>
      <p:sp>
        <p:nvSpPr>
          <p:cNvPr id="5" name="Oval 4">
            <a:extLst>
              <a:ext uri="{FF2B5EF4-FFF2-40B4-BE49-F238E27FC236}">
                <a16:creationId xmlns:a16="http://schemas.microsoft.com/office/drawing/2014/main" id="{DAACB51B-AB5B-8528-7650-440AF272F776}"/>
              </a:ext>
            </a:extLst>
          </p:cNvPr>
          <p:cNvSpPr/>
          <p:nvPr/>
        </p:nvSpPr>
        <p:spPr>
          <a:xfrm flipH="1">
            <a:off x="1837422" y="3752491"/>
            <a:ext cx="7763775" cy="37093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51505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42B41-0E3C-AD50-E872-DBE2C8487ECB}"/>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3F8D30C5-1A45-A0C0-5246-3B8EDC3FACDB}"/>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538CE2A4-EA38-B57E-B28C-0CF6A642F735}"/>
              </a:ext>
            </a:extLst>
          </p:cNvPr>
          <p:cNvPicPr/>
          <p:nvPr/>
        </p:nvPicPr>
        <p:blipFill>
          <a:blip r:embed="rId2"/>
          <a:stretch/>
        </p:blipFill>
        <p:spPr>
          <a:xfrm>
            <a:off x="336240" y="208080"/>
            <a:ext cx="2003760" cy="727200"/>
          </a:xfrm>
          <a:prstGeom prst="rect">
            <a:avLst/>
          </a:prstGeom>
          <a:ln w="0">
            <a:noFill/>
          </a:ln>
        </p:spPr>
      </p:pic>
      <p:sp>
        <p:nvSpPr>
          <p:cNvPr id="6" name="TextBox 5">
            <a:extLst>
              <a:ext uri="{FF2B5EF4-FFF2-40B4-BE49-F238E27FC236}">
                <a16:creationId xmlns:a16="http://schemas.microsoft.com/office/drawing/2014/main" id="{AC0E9ABB-B543-90D9-98AA-B375040F90DF}"/>
              </a:ext>
            </a:extLst>
          </p:cNvPr>
          <p:cNvSpPr txBox="1"/>
          <p:nvPr/>
        </p:nvSpPr>
        <p:spPr>
          <a:xfrm>
            <a:off x="3460604" y="1097511"/>
            <a:ext cx="4321835" cy="461665"/>
          </a:xfrm>
          <a:prstGeom prst="rect">
            <a:avLst/>
          </a:prstGeom>
          <a:noFill/>
        </p:spPr>
        <p:txBody>
          <a:bodyPr wrap="square">
            <a:spAutoFit/>
          </a:bodyPr>
          <a:lstStyle/>
          <a:p>
            <a:pPr algn="ctr"/>
            <a:r>
              <a:rPr lang="en-CA" sz="2400" dirty="0"/>
              <a:t>Handling Multiple ICs</a:t>
            </a:r>
          </a:p>
        </p:txBody>
      </p:sp>
      <p:pic>
        <p:nvPicPr>
          <p:cNvPr id="4" name="Picture 3" descr="A blue screen with a red button&#10;&#10;Description automatically generated">
            <a:extLst>
              <a:ext uri="{FF2B5EF4-FFF2-40B4-BE49-F238E27FC236}">
                <a16:creationId xmlns:a16="http://schemas.microsoft.com/office/drawing/2014/main" id="{6DF17634-8016-3CD8-7A98-A585F568D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793" y="3558127"/>
            <a:ext cx="1296864" cy="1175283"/>
          </a:xfrm>
          <a:prstGeom prst="rect">
            <a:avLst/>
          </a:prstGeom>
        </p:spPr>
      </p:pic>
      <p:sp>
        <p:nvSpPr>
          <p:cNvPr id="5" name="TextBox 4">
            <a:extLst>
              <a:ext uri="{FF2B5EF4-FFF2-40B4-BE49-F238E27FC236}">
                <a16:creationId xmlns:a16="http://schemas.microsoft.com/office/drawing/2014/main" id="{B8E6CBF2-6036-4F4A-EDA6-77E51F09CB28}"/>
              </a:ext>
            </a:extLst>
          </p:cNvPr>
          <p:cNvSpPr txBox="1"/>
          <p:nvPr/>
        </p:nvSpPr>
        <p:spPr>
          <a:xfrm>
            <a:off x="4891856" y="2478229"/>
            <a:ext cx="1459329" cy="369332"/>
          </a:xfrm>
          <a:prstGeom prst="rect">
            <a:avLst/>
          </a:prstGeom>
          <a:noFill/>
        </p:spPr>
        <p:txBody>
          <a:bodyPr wrap="square">
            <a:spAutoFit/>
          </a:bodyPr>
          <a:lstStyle/>
          <a:p>
            <a:pPr algn="ctr"/>
            <a:r>
              <a:rPr lang="en-CA" dirty="0"/>
              <a:t>IC01</a:t>
            </a:r>
          </a:p>
        </p:txBody>
      </p:sp>
      <p:pic>
        <p:nvPicPr>
          <p:cNvPr id="7" name="Picture 6" descr="Icon&#10;&#10;Description automatically generated">
            <a:extLst>
              <a:ext uri="{FF2B5EF4-FFF2-40B4-BE49-F238E27FC236}">
                <a16:creationId xmlns:a16="http://schemas.microsoft.com/office/drawing/2014/main" id="{EB7600AA-9A03-DDAC-534F-2388C7FE9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037" y="3948294"/>
            <a:ext cx="467229" cy="467229"/>
          </a:xfrm>
          <a:prstGeom prst="rect">
            <a:avLst/>
          </a:prstGeom>
        </p:spPr>
      </p:pic>
      <p:pic>
        <p:nvPicPr>
          <p:cNvPr id="9" name="Picture 8" descr="A yellow square with a gear and a clock&#10;&#10;Description automatically generated">
            <a:extLst>
              <a:ext uri="{FF2B5EF4-FFF2-40B4-BE49-F238E27FC236}">
                <a16:creationId xmlns:a16="http://schemas.microsoft.com/office/drawing/2014/main" id="{81AF0128-889D-483C-BAA7-FB6C7ED9D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4291" y="3948294"/>
            <a:ext cx="467229" cy="467229"/>
          </a:xfrm>
          <a:prstGeom prst="rect">
            <a:avLst/>
          </a:prstGeom>
        </p:spPr>
      </p:pic>
      <p:pic>
        <p:nvPicPr>
          <p:cNvPr id="11" name="Picture 10" descr="A blue screen with a red button&#10;&#10;Description automatically generated">
            <a:extLst>
              <a:ext uri="{FF2B5EF4-FFF2-40B4-BE49-F238E27FC236}">
                <a16:creationId xmlns:a16="http://schemas.microsoft.com/office/drawing/2014/main" id="{E8AA21FC-5836-FBF7-7660-EBADF1AE0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3951" y="3558127"/>
            <a:ext cx="1296864" cy="1175283"/>
          </a:xfrm>
          <a:prstGeom prst="rect">
            <a:avLst/>
          </a:prstGeom>
        </p:spPr>
      </p:pic>
      <p:sp>
        <p:nvSpPr>
          <p:cNvPr id="14" name="TextBox 13">
            <a:extLst>
              <a:ext uri="{FF2B5EF4-FFF2-40B4-BE49-F238E27FC236}">
                <a16:creationId xmlns:a16="http://schemas.microsoft.com/office/drawing/2014/main" id="{845D3C5C-E9CB-3AC2-EDAA-502D38F5040B}"/>
              </a:ext>
            </a:extLst>
          </p:cNvPr>
          <p:cNvSpPr txBox="1"/>
          <p:nvPr/>
        </p:nvSpPr>
        <p:spPr>
          <a:xfrm>
            <a:off x="8081486" y="2478229"/>
            <a:ext cx="1459329" cy="369332"/>
          </a:xfrm>
          <a:prstGeom prst="rect">
            <a:avLst/>
          </a:prstGeom>
          <a:noFill/>
        </p:spPr>
        <p:txBody>
          <a:bodyPr wrap="square">
            <a:spAutoFit/>
          </a:bodyPr>
          <a:lstStyle/>
          <a:p>
            <a:pPr algn="ctr"/>
            <a:r>
              <a:rPr lang="en-CA" dirty="0"/>
              <a:t>IC02</a:t>
            </a:r>
          </a:p>
        </p:txBody>
      </p:sp>
      <p:pic>
        <p:nvPicPr>
          <p:cNvPr id="15" name="Picture 14" descr="A logo of a google chrome&#10;&#10;Description automatically generated">
            <a:extLst>
              <a:ext uri="{FF2B5EF4-FFF2-40B4-BE49-F238E27FC236}">
                <a16:creationId xmlns:a16="http://schemas.microsoft.com/office/drawing/2014/main" id="{035A7BC9-0675-4CF8-0C47-D7F07D7B3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9392" y="3209424"/>
            <a:ext cx="461665" cy="461665"/>
          </a:xfrm>
          <a:prstGeom prst="rect">
            <a:avLst/>
          </a:prstGeom>
        </p:spPr>
      </p:pic>
      <p:pic>
        <p:nvPicPr>
          <p:cNvPr id="16" name="Picture 15" descr="A logo of a google chrome&#10;&#10;Description automatically generated">
            <a:extLst>
              <a:ext uri="{FF2B5EF4-FFF2-40B4-BE49-F238E27FC236}">
                <a16:creationId xmlns:a16="http://schemas.microsoft.com/office/drawing/2014/main" id="{6DF5B10C-7928-F79E-CF9C-AD788974E5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550" y="3209424"/>
            <a:ext cx="461665" cy="461665"/>
          </a:xfrm>
          <a:prstGeom prst="rect">
            <a:avLst/>
          </a:prstGeom>
        </p:spPr>
      </p:pic>
      <p:pic>
        <p:nvPicPr>
          <p:cNvPr id="3074" name="Picture 2" descr="Laptop Icon Images – Browse 1,553,596 Stock Photos, Vectors ...">
            <a:extLst>
              <a:ext uri="{FF2B5EF4-FFF2-40B4-BE49-F238E27FC236}">
                <a16:creationId xmlns:a16="http://schemas.microsoft.com/office/drawing/2014/main" id="{2ABE7B85-2A69-E1FD-7DF3-6414D05CBC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142" y="2365869"/>
            <a:ext cx="1415263" cy="10614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yellow square with a gear and a clock&#10;&#10;Description automatically generated">
            <a:extLst>
              <a:ext uri="{FF2B5EF4-FFF2-40B4-BE49-F238E27FC236}">
                <a16:creationId xmlns:a16="http://schemas.microsoft.com/office/drawing/2014/main" id="{72185B73-87FC-9F9D-D439-3CF7B5929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56" y="2578068"/>
            <a:ext cx="361329" cy="361329"/>
          </a:xfrm>
          <a:prstGeom prst="rect">
            <a:avLst/>
          </a:prstGeom>
        </p:spPr>
      </p:pic>
      <p:cxnSp>
        <p:nvCxnSpPr>
          <p:cNvPr id="19" name="Connector: Elbow 18">
            <a:extLst>
              <a:ext uri="{FF2B5EF4-FFF2-40B4-BE49-F238E27FC236}">
                <a16:creationId xmlns:a16="http://schemas.microsoft.com/office/drawing/2014/main" id="{086034C9-B12B-F8F0-4046-C779047F497A}"/>
              </a:ext>
            </a:extLst>
          </p:cNvPr>
          <p:cNvCxnSpPr>
            <a:stCxn id="3074" idx="3"/>
            <a:endCxn id="4" idx="1"/>
          </p:cNvCxnSpPr>
          <p:nvPr/>
        </p:nvCxnSpPr>
        <p:spPr>
          <a:xfrm>
            <a:off x="1985405" y="2896593"/>
            <a:ext cx="3006388" cy="1249176"/>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4DCF81-9123-1B9B-2B08-B35F735DE71D}"/>
              </a:ext>
            </a:extLst>
          </p:cNvPr>
          <p:cNvCxnSpPr>
            <a:cxnSpLocks/>
            <a:endCxn id="11" idx="1"/>
          </p:cNvCxnSpPr>
          <p:nvPr/>
        </p:nvCxnSpPr>
        <p:spPr>
          <a:xfrm>
            <a:off x="6288656" y="4145768"/>
            <a:ext cx="1955295" cy="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9A35FC6-F70F-2701-E5ED-9BFEECCD3E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7692" y="5760489"/>
            <a:ext cx="1168690" cy="359597"/>
          </a:xfrm>
          <a:prstGeom prst="rect">
            <a:avLst/>
          </a:prstGeom>
        </p:spPr>
      </p:pic>
      <p:cxnSp>
        <p:nvCxnSpPr>
          <p:cNvPr id="25" name="Straight Connector 24">
            <a:extLst>
              <a:ext uri="{FF2B5EF4-FFF2-40B4-BE49-F238E27FC236}">
                <a16:creationId xmlns:a16="http://schemas.microsoft.com/office/drawing/2014/main" id="{B9E2C64B-FB8F-048A-9B6C-6DBF30751E22}"/>
              </a:ext>
            </a:extLst>
          </p:cNvPr>
          <p:cNvCxnSpPr>
            <a:cxnSpLocks/>
            <a:endCxn id="24" idx="0"/>
          </p:cNvCxnSpPr>
          <p:nvPr/>
        </p:nvCxnSpPr>
        <p:spPr>
          <a:xfrm>
            <a:off x="5652037" y="4733410"/>
            <a:ext cx="0" cy="1027079"/>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28" name="Picture 27" descr="Icon&#10;&#10;Description automatically generated">
            <a:extLst>
              <a:ext uri="{FF2B5EF4-FFF2-40B4-BE49-F238E27FC236}">
                <a16:creationId xmlns:a16="http://schemas.microsoft.com/office/drawing/2014/main" id="{E2626683-738C-D82A-D69B-A4A05C262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753" y="2578067"/>
            <a:ext cx="361330" cy="361330"/>
          </a:xfrm>
          <a:prstGeom prst="rect">
            <a:avLst/>
          </a:prstGeom>
        </p:spPr>
      </p:pic>
      <p:sp>
        <p:nvSpPr>
          <p:cNvPr id="29" name="TextBox 28">
            <a:extLst>
              <a:ext uri="{FF2B5EF4-FFF2-40B4-BE49-F238E27FC236}">
                <a16:creationId xmlns:a16="http://schemas.microsoft.com/office/drawing/2014/main" id="{8849734C-9FEB-EBD8-4826-EDA3C6F4E293}"/>
              </a:ext>
            </a:extLst>
          </p:cNvPr>
          <p:cNvSpPr txBox="1"/>
          <p:nvPr/>
        </p:nvSpPr>
        <p:spPr>
          <a:xfrm>
            <a:off x="363346" y="1488144"/>
            <a:ext cx="1828853" cy="923330"/>
          </a:xfrm>
          <a:prstGeom prst="rect">
            <a:avLst/>
          </a:prstGeom>
          <a:noFill/>
        </p:spPr>
        <p:txBody>
          <a:bodyPr wrap="square">
            <a:spAutoFit/>
          </a:bodyPr>
          <a:lstStyle/>
          <a:p>
            <a:pPr algn="ctr"/>
            <a:r>
              <a:rPr lang="en-CA" dirty="0"/>
              <a:t>Development PC deploys PLC + UI to IC01 only</a:t>
            </a:r>
          </a:p>
        </p:txBody>
      </p:sp>
      <p:sp>
        <p:nvSpPr>
          <p:cNvPr id="32" name="TextBox 31">
            <a:extLst>
              <a:ext uri="{FF2B5EF4-FFF2-40B4-BE49-F238E27FC236}">
                <a16:creationId xmlns:a16="http://schemas.microsoft.com/office/drawing/2014/main" id="{590F59CF-26E1-79ED-06A8-A0E90E646694}"/>
              </a:ext>
            </a:extLst>
          </p:cNvPr>
          <p:cNvSpPr txBox="1"/>
          <p:nvPr/>
        </p:nvSpPr>
        <p:spPr>
          <a:xfrm>
            <a:off x="9054203" y="4919757"/>
            <a:ext cx="2170657" cy="1200329"/>
          </a:xfrm>
          <a:prstGeom prst="rect">
            <a:avLst/>
          </a:prstGeom>
          <a:noFill/>
        </p:spPr>
        <p:txBody>
          <a:bodyPr wrap="square">
            <a:spAutoFit/>
          </a:bodyPr>
          <a:lstStyle/>
          <a:p>
            <a:pPr algn="ctr"/>
            <a:r>
              <a:rPr lang="en-CA" dirty="0"/>
              <a:t>Client ICs (IC02+) simply use a Web Browser to access the UI server on IC01</a:t>
            </a:r>
          </a:p>
        </p:txBody>
      </p:sp>
      <p:sp>
        <p:nvSpPr>
          <p:cNvPr id="33" name="Rectangle 16">
            <a:extLst>
              <a:ext uri="{FF2B5EF4-FFF2-40B4-BE49-F238E27FC236}">
                <a16:creationId xmlns:a16="http://schemas.microsoft.com/office/drawing/2014/main" id="{24B3E61A-3545-C784-649B-0DF695CA1399}"/>
              </a:ext>
            </a:extLst>
          </p:cNvPr>
          <p:cNvSpPr/>
          <p:nvPr/>
        </p:nvSpPr>
        <p:spPr>
          <a:xfrm>
            <a:off x="9342409" y="93960"/>
            <a:ext cx="26992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75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Multiple ICs</a:t>
            </a:r>
            <a:endParaRPr lang="en-CA" sz="3600" b="0" strike="noStrike" spc="-1" dirty="0">
              <a:latin typeface="Arial"/>
            </a:endParaRPr>
          </a:p>
        </p:txBody>
      </p:sp>
    </p:spTree>
    <p:extLst>
      <p:ext uri="{BB962C8B-B14F-4D97-AF65-F5344CB8AC3E}">
        <p14:creationId xmlns:p14="http://schemas.microsoft.com/office/powerpoint/2010/main" val="174272631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866A1-57A6-97AD-0E48-9856BF2691D8}"/>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81F2535D-52F0-0A50-B6CD-3D00EEB98B49}"/>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82E371DC-5213-FB49-2C0F-CFF4BCFEA32F}"/>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10EFD6CB-1E28-3675-B868-544175C6F2E9}"/>
              </a:ext>
            </a:extLst>
          </p:cNvPr>
          <p:cNvSpPr/>
          <p:nvPr/>
        </p:nvSpPr>
        <p:spPr>
          <a:xfrm>
            <a:off x="9342409" y="93960"/>
            <a:ext cx="26992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75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Multiple ICs</a:t>
            </a:r>
            <a:endParaRPr lang="en-CA" sz="3600" b="0" strike="noStrike" spc="-1" dirty="0">
              <a:latin typeface="Arial"/>
            </a:endParaRPr>
          </a:p>
        </p:txBody>
      </p:sp>
      <p:sp>
        <p:nvSpPr>
          <p:cNvPr id="6" name="TextBox 5">
            <a:extLst>
              <a:ext uri="{FF2B5EF4-FFF2-40B4-BE49-F238E27FC236}">
                <a16:creationId xmlns:a16="http://schemas.microsoft.com/office/drawing/2014/main" id="{D136CEF8-FAFD-87C2-6E6F-28E54795280C}"/>
              </a:ext>
            </a:extLst>
          </p:cNvPr>
          <p:cNvSpPr txBox="1"/>
          <p:nvPr/>
        </p:nvSpPr>
        <p:spPr>
          <a:xfrm>
            <a:off x="3460604" y="1097511"/>
            <a:ext cx="4321835" cy="461665"/>
          </a:xfrm>
          <a:prstGeom prst="rect">
            <a:avLst/>
          </a:prstGeom>
          <a:noFill/>
        </p:spPr>
        <p:txBody>
          <a:bodyPr wrap="square">
            <a:spAutoFit/>
          </a:bodyPr>
          <a:lstStyle/>
          <a:p>
            <a:pPr algn="ctr"/>
            <a:r>
              <a:rPr lang="en-CA" sz="2400" dirty="0"/>
              <a:t>Handling Multiple ICs (cont’d)</a:t>
            </a:r>
          </a:p>
        </p:txBody>
      </p:sp>
      <p:pic>
        <p:nvPicPr>
          <p:cNvPr id="4" name="Picture 3" descr="A blue screen with a red button&#10;&#10;Description automatically generated">
            <a:extLst>
              <a:ext uri="{FF2B5EF4-FFF2-40B4-BE49-F238E27FC236}">
                <a16:creationId xmlns:a16="http://schemas.microsoft.com/office/drawing/2014/main" id="{B03DE7C1-D6BD-F931-1D14-CD308FCEF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801" y="4119762"/>
            <a:ext cx="1296864" cy="1175283"/>
          </a:xfrm>
          <a:prstGeom prst="rect">
            <a:avLst/>
          </a:prstGeom>
        </p:spPr>
      </p:pic>
      <p:sp>
        <p:nvSpPr>
          <p:cNvPr id="5" name="TextBox 4">
            <a:extLst>
              <a:ext uri="{FF2B5EF4-FFF2-40B4-BE49-F238E27FC236}">
                <a16:creationId xmlns:a16="http://schemas.microsoft.com/office/drawing/2014/main" id="{E6F937D9-49F0-A5FD-815D-B8586080E4EE}"/>
              </a:ext>
            </a:extLst>
          </p:cNvPr>
          <p:cNvSpPr txBox="1"/>
          <p:nvPr/>
        </p:nvSpPr>
        <p:spPr>
          <a:xfrm>
            <a:off x="3616864" y="3039864"/>
            <a:ext cx="1459329" cy="369332"/>
          </a:xfrm>
          <a:prstGeom prst="rect">
            <a:avLst/>
          </a:prstGeom>
          <a:noFill/>
        </p:spPr>
        <p:txBody>
          <a:bodyPr wrap="square">
            <a:spAutoFit/>
          </a:bodyPr>
          <a:lstStyle/>
          <a:p>
            <a:pPr algn="ctr"/>
            <a:r>
              <a:rPr lang="en-CA" dirty="0"/>
              <a:t>IC01</a:t>
            </a:r>
          </a:p>
        </p:txBody>
      </p:sp>
      <p:pic>
        <p:nvPicPr>
          <p:cNvPr id="7" name="Picture 6" descr="Icon&#10;&#10;Description automatically generated">
            <a:extLst>
              <a:ext uri="{FF2B5EF4-FFF2-40B4-BE49-F238E27FC236}">
                <a16:creationId xmlns:a16="http://schemas.microsoft.com/office/drawing/2014/main" id="{98EEBDE5-8F99-3010-A374-A141144BD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045" y="4509929"/>
            <a:ext cx="467229" cy="467229"/>
          </a:xfrm>
          <a:prstGeom prst="rect">
            <a:avLst/>
          </a:prstGeom>
        </p:spPr>
      </p:pic>
      <p:pic>
        <p:nvPicPr>
          <p:cNvPr id="9" name="Picture 8" descr="A yellow square with a gear and a clock&#10;&#10;Description automatically generated">
            <a:extLst>
              <a:ext uri="{FF2B5EF4-FFF2-40B4-BE49-F238E27FC236}">
                <a16:creationId xmlns:a16="http://schemas.microsoft.com/office/drawing/2014/main" id="{04CB0529-DFF1-0EA7-6FA2-0A4852E1F2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9299" y="4509929"/>
            <a:ext cx="467229" cy="467229"/>
          </a:xfrm>
          <a:prstGeom prst="rect">
            <a:avLst/>
          </a:prstGeom>
        </p:spPr>
      </p:pic>
      <p:pic>
        <p:nvPicPr>
          <p:cNvPr id="11" name="Picture 10" descr="A blue screen with a red button&#10;&#10;Description automatically generated">
            <a:extLst>
              <a:ext uri="{FF2B5EF4-FFF2-40B4-BE49-F238E27FC236}">
                <a16:creationId xmlns:a16="http://schemas.microsoft.com/office/drawing/2014/main" id="{01302A97-D779-478C-D089-C5B9FEB4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959" y="4119762"/>
            <a:ext cx="1296864" cy="1175283"/>
          </a:xfrm>
          <a:prstGeom prst="rect">
            <a:avLst/>
          </a:prstGeom>
        </p:spPr>
      </p:pic>
      <p:sp>
        <p:nvSpPr>
          <p:cNvPr id="14" name="TextBox 13">
            <a:extLst>
              <a:ext uri="{FF2B5EF4-FFF2-40B4-BE49-F238E27FC236}">
                <a16:creationId xmlns:a16="http://schemas.microsoft.com/office/drawing/2014/main" id="{6C130BDC-FB5F-F078-1234-D57B89A10E41}"/>
              </a:ext>
            </a:extLst>
          </p:cNvPr>
          <p:cNvSpPr txBox="1"/>
          <p:nvPr/>
        </p:nvSpPr>
        <p:spPr>
          <a:xfrm>
            <a:off x="6806494" y="3039864"/>
            <a:ext cx="1459329" cy="369332"/>
          </a:xfrm>
          <a:prstGeom prst="rect">
            <a:avLst/>
          </a:prstGeom>
          <a:noFill/>
        </p:spPr>
        <p:txBody>
          <a:bodyPr wrap="square">
            <a:spAutoFit/>
          </a:bodyPr>
          <a:lstStyle/>
          <a:p>
            <a:pPr algn="ctr"/>
            <a:r>
              <a:rPr lang="en-CA" dirty="0"/>
              <a:t>IC02</a:t>
            </a:r>
          </a:p>
        </p:txBody>
      </p:sp>
      <p:pic>
        <p:nvPicPr>
          <p:cNvPr id="15" name="Picture 14" descr="A logo of a google chrome&#10;&#10;Description automatically generated">
            <a:extLst>
              <a:ext uri="{FF2B5EF4-FFF2-40B4-BE49-F238E27FC236}">
                <a16:creationId xmlns:a16="http://schemas.microsoft.com/office/drawing/2014/main" id="{DEDD191E-5270-9CC2-1199-8E15880E4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4400" y="3771059"/>
            <a:ext cx="461665" cy="461665"/>
          </a:xfrm>
          <a:prstGeom prst="rect">
            <a:avLst/>
          </a:prstGeom>
        </p:spPr>
      </p:pic>
      <p:pic>
        <p:nvPicPr>
          <p:cNvPr id="16" name="Picture 15" descr="A logo of a google chrome&#10;&#10;Description automatically generated">
            <a:extLst>
              <a:ext uri="{FF2B5EF4-FFF2-40B4-BE49-F238E27FC236}">
                <a16:creationId xmlns:a16="http://schemas.microsoft.com/office/drawing/2014/main" id="{FCD73F18-5FAD-ECE5-FB4F-8911925FF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558" y="3771059"/>
            <a:ext cx="461665" cy="461665"/>
          </a:xfrm>
          <a:prstGeom prst="rect">
            <a:avLst/>
          </a:prstGeom>
        </p:spPr>
      </p:pic>
      <p:cxnSp>
        <p:nvCxnSpPr>
          <p:cNvPr id="21" name="Straight Connector 20">
            <a:extLst>
              <a:ext uri="{FF2B5EF4-FFF2-40B4-BE49-F238E27FC236}">
                <a16:creationId xmlns:a16="http://schemas.microsoft.com/office/drawing/2014/main" id="{C01B3E03-07A5-94E0-7679-DAD362FD2743}"/>
              </a:ext>
            </a:extLst>
          </p:cNvPr>
          <p:cNvCxnSpPr>
            <a:cxnSpLocks/>
            <a:endCxn id="11" idx="1"/>
          </p:cNvCxnSpPr>
          <p:nvPr/>
        </p:nvCxnSpPr>
        <p:spPr>
          <a:xfrm>
            <a:off x="5013664" y="4707403"/>
            <a:ext cx="1955295" cy="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6C0D641-B008-FB95-94DE-28B0946964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2700" y="6322124"/>
            <a:ext cx="1168690" cy="359597"/>
          </a:xfrm>
          <a:prstGeom prst="rect">
            <a:avLst/>
          </a:prstGeom>
        </p:spPr>
      </p:pic>
      <p:cxnSp>
        <p:nvCxnSpPr>
          <p:cNvPr id="25" name="Straight Connector 24">
            <a:extLst>
              <a:ext uri="{FF2B5EF4-FFF2-40B4-BE49-F238E27FC236}">
                <a16:creationId xmlns:a16="http://schemas.microsoft.com/office/drawing/2014/main" id="{FF348C00-A8A9-5C0E-9DEE-C01D2B5A4402}"/>
              </a:ext>
            </a:extLst>
          </p:cNvPr>
          <p:cNvCxnSpPr>
            <a:cxnSpLocks/>
            <a:endCxn id="24" idx="0"/>
          </p:cNvCxnSpPr>
          <p:nvPr/>
        </p:nvCxnSpPr>
        <p:spPr>
          <a:xfrm>
            <a:off x="4377045" y="5295045"/>
            <a:ext cx="0" cy="1027079"/>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F068ACA0-522C-5D8C-E330-6D47043B7D54}"/>
              </a:ext>
            </a:extLst>
          </p:cNvPr>
          <p:cNvSpPr txBox="1"/>
          <p:nvPr/>
        </p:nvSpPr>
        <p:spPr>
          <a:xfrm>
            <a:off x="8843488" y="5411462"/>
            <a:ext cx="2170657" cy="1200329"/>
          </a:xfrm>
          <a:prstGeom prst="rect">
            <a:avLst/>
          </a:prstGeom>
          <a:noFill/>
        </p:spPr>
        <p:txBody>
          <a:bodyPr wrap="square">
            <a:spAutoFit/>
          </a:bodyPr>
          <a:lstStyle/>
          <a:p>
            <a:pPr algn="ctr"/>
            <a:r>
              <a:rPr lang="en-CA" dirty="0"/>
              <a:t>On the UI Configuration Page, simply set the IC number</a:t>
            </a:r>
          </a:p>
        </p:txBody>
      </p:sp>
      <p:pic>
        <p:nvPicPr>
          <p:cNvPr id="3" name="Picture 2">
            <a:extLst>
              <a:ext uri="{FF2B5EF4-FFF2-40B4-BE49-F238E27FC236}">
                <a16:creationId xmlns:a16="http://schemas.microsoft.com/office/drawing/2014/main" id="{26BEA54E-0015-428D-E978-7DF6AC9A3FDA}"/>
              </a:ext>
            </a:extLst>
          </p:cNvPr>
          <p:cNvPicPr>
            <a:picLocks noChangeAspect="1"/>
          </p:cNvPicPr>
          <p:nvPr/>
        </p:nvPicPr>
        <p:blipFill>
          <a:blip r:embed="rId8"/>
          <a:stretch>
            <a:fillRect/>
          </a:stretch>
        </p:blipFill>
        <p:spPr>
          <a:xfrm>
            <a:off x="255155" y="1986865"/>
            <a:ext cx="3262816" cy="2447112"/>
          </a:xfrm>
          <a:prstGeom prst="rect">
            <a:avLst/>
          </a:prstGeom>
        </p:spPr>
      </p:pic>
      <p:pic>
        <p:nvPicPr>
          <p:cNvPr id="10" name="Picture 9">
            <a:extLst>
              <a:ext uri="{FF2B5EF4-FFF2-40B4-BE49-F238E27FC236}">
                <a16:creationId xmlns:a16="http://schemas.microsoft.com/office/drawing/2014/main" id="{827B1BF5-AF18-8576-4720-AF2A49BD8BE5}"/>
              </a:ext>
            </a:extLst>
          </p:cNvPr>
          <p:cNvPicPr>
            <a:picLocks noChangeAspect="1"/>
          </p:cNvPicPr>
          <p:nvPr/>
        </p:nvPicPr>
        <p:blipFill>
          <a:blip r:embed="rId9"/>
          <a:stretch>
            <a:fillRect/>
          </a:stretch>
        </p:blipFill>
        <p:spPr>
          <a:xfrm>
            <a:off x="8505645" y="1986865"/>
            <a:ext cx="3471202" cy="2603402"/>
          </a:xfrm>
          <a:prstGeom prst="rect">
            <a:avLst/>
          </a:prstGeom>
        </p:spPr>
      </p:pic>
    </p:spTree>
    <p:extLst>
      <p:ext uri="{BB962C8B-B14F-4D97-AF65-F5344CB8AC3E}">
        <p14:creationId xmlns:p14="http://schemas.microsoft.com/office/powerpoint/2010/main" val="85253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CD8A-CB2D-7309-B752-7BD049F6410B}"/>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7D087B98-4271-880A-9E2B-DFFF2231D876}"/>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CC9A1B1F-4A70-6907-FFD1-0010723D667F}"/>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0145A3A1-3CEF-F680-EA85-BB67E2908ED4}"/>
              </a:ext>
            </a:extLst>
          </p:cNvPr>
          <p:cNvSpPr txBox="1"/>
          <p:nvPr/>
        </p:nvSpPr>
        <p:spPr>
          <a:xfrm>
            <a:off x="618120" y="1620691"/>
            <a:ext cx="10783231" cy="5909310"/>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pPr lvl="4"/>
            <a:endParaRPr lang="en-CA" dirty="0"/>
          </a:p>
          <a:p>
            <a:endParaRPr lang="en-CA" sz="2800" dirty="0"/>
          </a:p>
          <a:p>
            <a:endParaRPr lang="en-CA" sz="2800" dirty="0"/>
          </a:p>
          <a:p>
            <a:endParaRPr lang="en-CA" sz="2800" dirty="0"/>
          </a:p>
          <a:p>
            <a:endParaRPr lang="en-CA" sz="2800" dirty="0"/>
          </a:p>
        </p:txBody>
      </p:sp>
      <p:sp>
        <p:nvSpPr>
          <p:cNvPr id="5" name="Oval 4">
            <a:extLst>
              <a:ext uri="{FF2B5EF4-FFF2-40B4-BE49-F238E27FC236}">
                <a16:creationId xmlns:a16="http://schemas.microsoft.com/office/drawing/2014/main" id="{ABC28740-65C2-D044-4EF7-928B8F088AF1}"/>
              </a:ext>
            </a:extLst>
          </p:cNvPr>
          <p:cNvSpPr/>
          <p:nvPr/>
        </p:nvSpPr>
        <p:spPr>
          <a:xfrm flipH="1">
            <a:off x="1880555" y="4063042"/>
            <a:ext cx="4364970" cy="31055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een check mark with black outline&#10;&#10;Description automatically generated">
            <a:extLst>
              <a:ext uri="{FF2B5EF4-FFF2-40B4-BE49-F238E27FC236}">
                <a16:creationId xmlns:a16="http://schemas.microsoft.com/office/drawing/2014/main" id="{3E899368-F5A4-60EE-824C-A7CCCC444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0" y="3812878"/>
            <a:ext cx="241063" cy="243888"/>
          </a:xfrm>
          <a:prstGeom prst="rect">
            <a:avLst/>
          </a:prstGeom>
        </p:spPr>
      </p:pic>
    </p:spTree>
    <p:extLst>
      <p:ext uri="{BB962C8B-B14F-4D97-AF65-F5344CB8AC3E}">
        <p14:creationId xmlns:p14="http://schemas.microsoft.com/office/powerpoint/2010/main" val="2149069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4BEDE-5087-A47B-7011-A131F8B061E7}"/>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FBACBE61-3CF6-CDC1-FA3D-6D0C5A3885CF}"/>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717B040A-920A-A380-C63E-90EE55D2244B}"/>
              </a:ext>
            </a:extLst>
          </p:cNvPr>
          <p:cNvPicPr/>
          <p:nvPr/>
        </p:nvPicPr>
        <p:blipFill>
          <a:blip r:embed="rId2"/>
          <a:stretch/>
        </p:blipFill>
        <p:spPr>
          <a:xfrm>
            <a:off x="336240" y="208080"/>
            <a:ext cx="2003760" cy="727200"/>
          </a:xfrm>
          <a:prstGeom prst="rect">
            <a:avLst/>
          </a:prstGeom>
          <a:ln w="0">
            <a:noFill/>
          </a:ln>
        </p:spPr>
      </p:pic>
      <p:sp>
        <p:nvSpPr>
          <p:cNvPr id="6" name="TextBox 5">
            <a:extLst>
              <a:ext uri="{FF2B5EF4-FFF2-40B4-BE49-F238E27FC236}">
                <a16:creationId xmlns:a16="http://schemas.microsoft.com/office/drawing/2014/main" id="{B657C266-5EA9-3049-497C-09FD4EA716E7}"/>
              </a:ext>
            </a:extLst>
          </p:cNvPr>
          <p:cNvSpPr txBox="1"/>
          <p:nvPr/>
        </p:nvSpPr>
        <p:spPr>
          <a:xfrm>
            <a:off x="4357750" y="433574"/>
            <a:ext cx="3656189" cy="1754326"/>
          </a:xfrm>
          <a:prstGeom prst="rect">
            <a:avLst/>
          </a:prstGeom>
          <a:noFill/>
        </p:spPr>
        <p:txBody>
          <a:bodyPr wrap="square">
            <a:spAutoFit/>
          </a:bodyPr>
          <a:lstStyle/>
          <a:p>
            <a:pPr algn="ctr"/>
            <a:r>
              <a:rPr lang="en-CA" dirty="0"/>
              <a:t>To start, the background image can be changed by updating the “LineOverview.png” file located at</a:t>
            </a:r>
          </a:p>
          <a:p>
            <a:pPr algn="ctr"/>
            <a:r>
              <a:rPr lang="en-CA" dirty="0" err="1"/>
              <a:t>ICxx</a:t>
            </a:r>
            <a:r>
              <a:rPr lang="en-CA" dirty="0"/>
              <a:t>/Images/GTAC/</a:t>
            </a:r>
            <a:r>
              <a:rPr lang="en-CA" dirty="0" err="1"/>
              <a:t>CellImages</a:t>
            </a:r>
            <a:r>
              <a:rPr lang="en-CA" dirty="0"/>
              <a:t>.</a:t>
            </a:r>
          </a:p>
          <a:p>
            <a:pPr algn="ctr"/>
            <a:r>
              <a:rPr lang="en-CA" dirty="0"/>
              <a:t>This image is referenced in all the Line Overview content files.</a:t>
            </a:r>
          </a:p>
        </p:txBody>
      </p:sp>
      <p:pic>
        <p:nvPicPr>
          <p:cNvPr id="13" name="Picture 12">
            <a:extLst>
              <a:ext uri="{FF2B5EF4-FFF2-40B4-BE49-F238E27FC236}">
                <a16:creationId xmlns:a16="http://schemas.microsoft.com/office/drawing/2014/main" id="{287F186D-D725-EA58-FC64-35569683B64A}"/>
              </a:ext>
            </a:extLst>
          </p:cNvPr>
          <p:cNvPicPr>
            <a:picLocks noChangeAspect="1"/>
          </p:cNvPicPr>
          <p:nvPr/>
        </p:nvPicPr>
        <p:blipFill>
          <a:blip r:embed="rId3"/>
          <a:stretch>
            <a:fillRect/>
          </a:stretch>
        </p:blipFill>
        <p:spPr>
          <a:xfrm>
            <a:off x="3119339" y="2381575"/>
            <a:ext cx="8702275" cy="4357172"/>
          </a:xfrm>
          <a:prstGeom prst="rect">
            <a:avLst/>
          </a:prstGeom>
        </p:spPr>
      </p:pic>
      <p:pic>
        <p:nvPicPr>
          <p:cNvPr id="8" name="Picture 7">
            <a:extLst>
              <a:ext uri="{FF2B5EF4-FFF2-40B4-BE49-F238E27FC236}">
                <a16:creationId xmlns:a16="http://schemas.microsoft.com/office/drawing/2014/main" id="{C5743B5E-AB9F-6F42-EAA4-FB47C444358B}"/>
              </a:ext>
            </a:extLst>
          </p:cNvPr>
          <p:cNvPicPr>
            <a:picLocks noChangeAspect="1"/>
          </p:cNvPicPr>
          <p:nvPr/>
        </p:nvPicPr>
        <p:blipFill>
          <a:blip r:embed="rId4"/>
          <a:srcRect l="3155" r="19488"/>
          <a:stretch/>
        </p:blipFill>
        <p:spPr>
          <a:xfrm>
            <a:off x="259223" y="2067373"/>
            <a:ext cx="3720887" cy="2147744"/>
          </a:xfrm>
          <a:prstGeom prst="rect">
            <a:avLst/>
          </a:prstGeom>
          <a:ln>
            <a:noFill/>
          </a:ln>
          <a:effectLst>
            <a:outerShdw blurRad="292100" dist="139700" dir="2700000" algn="tl" rotWithShape="0">
              <a:srgbClr val="333333">
                <a:alpha val="65000"/>
              </a:srgbClr>
            </a:outerShdw>
          </a:effectLst>
        </p:spPr>
      </p:pic>
      <p:sp>
        <p:nvSpPr>
          <p:cNvPr id="2" name="Rectangle 16">
            <a:extLst>
              <a:ext uri="{FF2B5EF4-FFF2-40B4-BE49-F238E27FC236}">
                <a16:creationId xmlns:a16="http://schemas.microsoft.com/office/drawing/2014/main" id="{A4DD0133-35CE-BBE6-0FCD-7CFDDB54EBBA}"/>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75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Line Overview Content</a:t>
            </a:r>
            <a:endParaRPr lang="en-CA" sz="3600" b="0" strike="noStrike" spc="-1" dirty="0">
              <a:latin typeface="Arial"/>
            </a:endParaRPr>
          </a:p>
        </p:txBody>
      </p:sp>
    </p:spTree>
    <p:extLst>
      <p:ext uri="{BB962C8B-B14F-4D97-AF65-F5344CB8AC3E}">
        <p14:creationId xmlns:p14="http://schemas.microsoft.com/office/powerpoint/2010/main" val="74480828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8717-673F-9097-D378-D517C8AA40F4}"/>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9B7FA30D-C609-1E1A-E842-B185BD94BD94}"/>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CDC0088E-DF62-9DB2-2472-464E61D144CF}"/>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A281CFC2-6C1A-B0CA-2290-897E154D4B5D}"/>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75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Line Overview Content</a:t>
            </a:r>
            <a:endParaRPr lang="en-CA" sz="3600" b="0" strike="noStrike" spc="-1" dirty="0">
              <a:latin typeface="Arial"/>
            </a:endParaRPr>
          </a:p>
        </p:txBody>
      </p:sp>
      <p:sp>
        <p:nvSpPr>
          <p:cNvPr id="6" name="TextBox 5">
            <a:extLst>
              <a:ext uri="{FF2B5EF4-FFF2-40B4-BE49-F238E27FC236}">
                <a16:creationId xmlns:a16="http://schemas.microsoft.com/office/drawing/2014/main" id="{D17EF34F-3396-E2FA-3E75-6203D2246D66}"/>
              </a:ext>
            </a:extLst>
          </p:cNvPr>
          <p:cNvSpPr txBox="1"/>
          <p:nvPr/>
        </p:nvSpPr>
        <p:spPr>
          <a:xfrm>
            <a:off x="3533637" y="660585"/>
            <a:ext cx="4321835" cy="2031325"/>
          </a:xfrm>
          <a:prstGeom prst="rect">
            <a:avLst/>
          </a:prstGeom>
          <a:noFill/>
        </p:spPr>
        <p:txBody>
          <a:bodyPr wrap="square">
            <a:spAutoFit/>
          </a:bodyPr>
          <a:lstStyle/>
          <a:p>
            <a:pPr algn="ctr"/>
            <a:r>
              <a:rPr lang="en-CA" dirty="0"/>
              <a:t>Continue updating your Line Overview content. Move items around to fit your new background image. A Line Overview Icons content has been pre-created so you can simply copy and paste commonly used objects onto your final Line Overview content. </a:t>
            </a:r>
          </a:p>
        </p:txBody>
      </p:sp>
      <p:pic>
        <p:nvPicPr>
          <p:cNvPr id="5" name="Picture 4">
            <a:extLst>
              <a:ext uri="{FF2B5EF4-FFF2-40B4-BE49-F238E27FC236}">
                <a16:creationId xmlns:a16="http://schemas.microsoft.com/office/drawing/2014/main" id="{700CCD6C-407E-1F10-B454-276555C00129}"/>
              </a:ext>
            </a:extLst>
          </p:cNvPr>
          <p:cNvPicPr>
            <a:picLocks noChangeAspect="1"/>
          </p:cNvPicPr>
          <p:nvPr/>
        </p:nvPicPr>
        <p:blipFill>
          <a:blip r:embed="rId3"/>
          <a:stretch>
            <a:fillRect/>
          </a:stretch>
        </p:blipFill>
        <p:spPr>
          <a:xfrm>
            <a:off x="313426" y="2886183"/>
            <a:ext cx="6001109" cy="3489534"/>
          </a:xfrm>
          <a:prstGeom prst="rect">
            <a:avLst/>
          </a:prstGeom>
        </p:spPr>
      </p:pic>
      <p:pic>
        <p:nvPicPr>
          <p:cNvPr id="9" name="Picture 8">
            <a:extLst>
              <a:ext uri="{FF2B5EF4-FFF2-40B4-BE49-F238E27FC236}">
                <a16:creationId xmlns:a16="http://schemas.microsoft.com/office/drawing/2014/main" id="{DF3A6FAA-5B07-7714-542E-5FB89F213647}"/>
              </a:ext>
            </a:extLst>
          </p:cNvPr>
          <p:cNvPicPr>
            <a:picLocks noChangeAspect="1"/>
          </p:cNvPicPr>
          <p:nvPr/>
        </p:nvPicPr>
        <p:blipFill>
          <a:blip r:embed="rId4"/>
          <a:stretch>
            <a:fillRect/>
          </a:stretch>
        </p:blipFill>
        <p:spPr>
          <a:xfrm>
            <a:off x="7027844" y="2688283"/>
            <a:ext cx="4850730" cy="4033765"/>
          </a:xfrm>
          <a:prstGeom prst="rect">
            <a:avLst/>
          </a:prstGeom>
        </p:spPr>
      </p:pic>
      <p:sp>
        <p:nvSpPr>
          <p:cNvPr id="10" name="Arrow: Right 9">
            <a:extLst>
              <a:ext uri="{FF2B5EF4-FFF2-40B4-BE49-F238E27FC236}">
                <a16:creationId xmlns:a16="http://schemas.microsoft.com/office/drawing/2014/main" id="{F0D949C9-7762-5BCF-F27A-33440220DAFF}"/>
              </a:ext>
            </a:extLst>
          </p:cNvPr>
          <p:cNvSpPr/>
          <p:nvPr/>
        </p:nvSpPr>
        <p:spPr>
          <a:xfrm>
            <a:off x="6374202" y="4387184"/>
            <a:ext cx="59397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249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E9D4-A085-1559-1F72-61B44986F38C}"/>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3DFC3269-A8D9-B560-39C2-C85AECCD372C}"/>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6708CF33-5703-C8C4-D550-09D91D230C5B}"/>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3E86F5AA-A16B-57FD-18DB-9D734E805048}"/>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75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Line Overview Content</a:t>
            </a:r>
            <a:endParaRPr lang="en-CA" sz="3600" b="0" strike="noStrike" spc="-1" dirty="0">
              <a:latin typeface="Arial"/>
            </a:endParaRPr>
          </a:p>
        </p:txBody>
      </p:sp>
      <p:sp>
        <p:nvSpPr>
          <p:cNvPr id="6" name="TextBox 5">
            <a:extLst>
              <a:ext uri="{FF2B5EF4-FFF2-40B4-BE49-F238E27FC236}">
                <a16:creationId xmlns:a16="http://schemas.microsoft.com/office/drawing/2014/main" id="{07F61641-DF1D-6ABB-E6F9-B994D5234D2F}"/>
              </a:ext>
            </a:extLst>
          </p:cNvPr>
          <p:cNvSpPr txBox="1"/>
          <p:nvPr/>
        </p:nvSpPr>
        <p:spPr>
          <a:xfrm>
            <a:off x="3615878" y="282339"/>
            <a:ext cx="4321835" cy="2031325"/>
          </a:xfrm>
          <a:prstGeom prst="rect">
            <a:avLst/>
          </a:prstGeom>
          <a:noFill/>
        </p:spPr>
        <p:txBody>
          <a:bodyPr wrap="square">
            <a:spAutoFit/>
          </a:bodyPr>
          <a:lstStyle/>
          <a:p>
            <a:pPr algn="ctr"/>
            <a:r>
              <a:rPr lang="en-CA" dirty="0"/>
              <a:t>Different Line Overview contents can be created for different IC perspectives. For example, the physical location of IC01 might offer a different view of the machine. The Line Overview content files are numbered according to which IC will use the content as its default.</a:t>
            </a:r>
          </a:p>
        </p:txBody>
      </p:sp>
      <p:pic>
        <p:nvPicPr>
          <p:cNvPr id="3" name="Picture 2">
            <a:extLst>
              <a:ext uri="{FF2B5EF4-FFF2-40B4-BE49-F238E27FC236}">
                <a16:creationId xmlns:a16="http://schemas.microsoft.com/office/drawing/2014/main" id="{310084F3-80AE-B829-2EB1-9CDF52A8110C}"/>
              </a:ext>
            </a:extLst>
          </p:cNvPr>
          <p:cNvPicPr>
            <a:picLocks noChangeAspect="1"/>
          </p:cNvPicPr>
          <p:nvPr/>
        </p:nvPicPr>
        <p:blipFill>
          <a:blip r:embed="rId3"/>
          <a:stretch>
            <a:fillRect/>
          </a:stretch>
        </p:blipFill>
        <p:spPr>
          <a:xfrm>
            <a:off x="336240" y="3034908"/>
            <a:ext cx="6065072" cy="3279991"/>
          </a:xfrm>
          <a:prstGeom prst="rect">
            <a:avLst/>
          </a:prstGeom>
        </p:spPr>
      </p:pic>
      <p:pic>
        <p:nvPicPr>
          <p:cNvPr id="7" name="Picture 6">
            <a:extLst>
              <a:ext uri="{FF2B5EF4-FFF2-40B4-BE49-F238E27FC236}">
                <a16:creationId xmlns:a16="http://schemas.microsoft.com/office/drawing/2014/main" id="{B38AE4FF-7878-F700-9739-2EB0788FC3C1}"/>
              </a:ext>
            </a:extLst>
          </p:cNvPr>
          <p:cNvPicPr>
            <a:picLocks noChangeAspect="1"/>
          </p:cNvPicPr>
          <p:nvPr/>
        </p:nvPicPr>
        <p:blipFill>
          <a:blip r:embed="rId4"/>
          <a:stretch>
            <a:fillRect/>
          </a:stretch>
        </p:blipFill>
        <p:spPr>
          <a:xfrm>
            <a:off x="7108167" y="3034909"/>
            <a:ext cx="4394740" cy="3281064"/>
          </a:xfrm>
          <a:prstGeom prst="rect">
            <a:avLst/>
          </a:prstGeom>
        </p:spPr>
      </p:pic>
      <p:sp>
        <p:nvSpPr>
          <p:cNvPr id="14" name="TextBox 13">
            <a:extLst>
              <a:ext uri="{FF2B5EF4-FFF2-40B4-BE49-F238E27FC236}">
                <a16:creationId xmlns:a16="http://schemas.microsoft.com/office/drawing/2014/main" id="{587351F2-0C30-C4D2-43F0-E6DB5E747BF7}"/>
              </a:ext>
            </a:extLst>
          </p:cNvPr>
          <p:cNvSpPr txBox="1"/>
          <p:nvPr/>
        </p:nvSpPr>
        <p:spPr>
          <a:xfrm>
            <a:off x="1207858" y="2575275"/>
            <a:ext cx="4321835" cy="369332"/>
          </a:xfrm>
          <a:prstGeom prst="rect">
            <a:avLst/>
          </a:prstGeom>
          <a:noFill/>
        </p:spPr>
        <p:txBody>
          <a:bodyPr wrap="square">
            <a:spAutoFit/>
          </a:bodyPr>
          <a:lstStyle/>
          <a:p>
            <a:pPr algn="ctr"/>
            <a:r>
              <a:rPr lang="en-CA" dirty="0"/>
              <a:t>Line Overview_1.content</a:t>
            </a:r>
          </a:p>
        </p:txBody>
      </p:sp>
      <p:sp>
        <p:nvSpPr>
          <p:cNvPr id="15" name="TextBox 14">
            <a:extLst>
              <a:ext uri="{FF2B5EF4-FFF2-40B4-BE49-F238E27FC236}">
                <a16:creationId xmlns:a16="http://schemas.microsoft.com/office/drawing/2014/main" id="{B35EB010-14E1-3259-3B1F-F3F1A16AD8AD}"/>
              </a:ext>
            </a:extLst>
          </p:cNvPr>
          <p:cNvSpPr txBox="1"/>
          <p:nvPr/>
        </p:nvSpPr>
        <p:spPr>
          <a:xfrm>
            <a:off x="7108167" y="2611716"/>
            <a:ext cx="4321835" cy="369332"/>
          </a:xfrm>
          <a:prstGeom prst="rect">
            <a:avLst/>
          </a:prstGeom>
          <a:noFill/>
        </p:spPr>
        <p:txBody>
          <a:bodyPr wrap="square">
            <a:spAutoFit/>
          </a:bodyPr>
          <a:lstStyle/>
          <a:p>
            <a:pPr algn="ctr"/>
            <a:r>
              <a:rPr lang="en-CA" dirty="0"/>
              <a:t>IC01 Default Line Overview Screen</a:t>
            </a:r>
          </a:p>
        </p:txBody>
      </p:sp>
      <p:sp>
        <p:nvSpPr>
          <p:cNvPr id="16" name="Arrow: Right 15">
            <a:extLst>
              <a:ext uri="{FF2B5EF4-FFF2-40B4-BE49-F238E27FC236}">
                <a16:creationId xmlns:a16="http://schemas.microsoft.com/office/drawing/2014/main" id="{2F4C8F69-3103-630E-A9A0-8625D4229A2D}"/>
              </a:ext>
            </a:extLst>
          </p:cNvPr>
          <p:cNvSpPr/>
          <p:nvPr/>
        </p:nvSpPr>
        <p:spPr>
          <a:xfrm>
            <a:off x="6457752" y="4371913"/>
            <a:ext cx="59397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890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6A17B-2663-308A-96E6-8C08E4EC690D}"/>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D7CA1DEF-022F-D473-B6E4-26DFB3DF085B}"/>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2D5C9A47-D9A5-AF3C-221B-9ECE19680192}"/>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00FF251C-BFD1-2511-046B-B1DBF473873A}"/>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75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Line Overview Content</a:t>
            </a:r>
            <a:endParaRPr lang="en-CA" sz="3600" b="0" strike="noStrike" spc="-1" dirty="0">
              <a:latin typeface="Arial"/>
            </a:endParaRPr>
          </a:p>
        </p:txBody>
      </p:sp>
      <p:sp>
        <p:nvSpPr>
          <p:cNvPr id="6" name="TextBox 5">
            <a:extLst>
              <a:ext uri="{FF2B5EF4-FFF2-40B4-BE49-F238E27FC236}">
                <a16:creationId xmlns:a16="http://schemas.microsoft.com/office/drawing/2014/main" id="{4FEC1A0E-2EC4-3752-2FE6-8BD73D460604}"/>
              </a:ext>
            </a:extLst>
          </p:cNvPr>
          <p:cNvSpPr txBox="1"/>
          <p:nvPr/>
        </p:nvSpPr>
        <p:spPr>
          <a:xfrm>
            <a:off x="3615878" y="282339"/>
            <a:ext cx="4321835" cy="2031325"/>
          </a:xfrm>
          <a:prstGeom prst="rect">
            <a:avLst/>
          </a:prstGeom>
          <a:noFill/>
        </p:spPr>
        <p:txBody>
          <a:bodyPr wrap="square">
            <a:spAutoFit/>
          </a:bodyPr>
          <a:lstStyle/>
          <a:p>
            <a:pPr algn="ctr"/>
            <a:r>
              <a:rPr lang="en-CA" dirty="0"/>
              <a:t>Different Line Overview contents can be created for different IC perspectives. For example, the physical location of IC01 might offer a different view of the machine. The Line Overview content files are numbered according to which IC will use the content as its default.</a:t>
            </a:r>
          </a:p>
        </p:txBody>
      </p:sp>
      <p:pic>
        <p:nvPicPr>
          <p:cNvPr id="13" name="Picture 12">
            <a:extLst>
              <a:ext uri="{FF2B5EF4-FFF2-40B4-BE49-F238E27FC236}">
                <a16:creationId xmlns:a16="http://schemas.microsoft.com/office/drawing/2014/main" id="{D8C26650-32FE-D163-97D8-087BABB2FECC}"/>
              </a:ext>
            </a:extLst>
          </p:cNvPr>
          <p:cNvPicPr>
            <a:picLocks noChangeAspect="1"/>
          </p:cNvPicPr>
          <p:nvPr/>
        </p:nvPicPr>
        <p:blipFill>
          <a:blip r:embed="rId3"/>
          <a:stretch>
            <a:fillRect/>
          </a:stretch>
        </p:blipFill>
        <p:spPr>
          <a:xfrm>
            <a:off x="470127" y="2981048"/>
            <a:ext cx="5625873" cy="3678680"/>
          </a:xfrm>
          <a:prstGeom prst="rect">
            <a:avLst/>
          </a:prstGeom>
        </p:spPr>
      </p:pic>
      <p:pic>
        <p:nvPicPr>
          <p:cNvPr id="4" name="Picture 3">
            <a:extLst>
              <a:ext uri="{FF2B5EF4-FFF2-40B4-BE49-F238E27FC236}">
                <a16:creationId xmlns:a16="http://schemas.microsoft.com/office/drawing/2014/main" id="{B7097BD3-3F9F-EAFE-2458-DFFD0A190330}"/>
              </a:ext>
            </a:extLst>
          </p:cNvPr>
          <p:cNvPicPr>
            <a:picLocks noChangeAspect="1"/>
          </p:cNvPicPr>
          <p:nvPr/>
        </p:nvPicPr>
        <p:blipFill>
          <a:blip r:embed="rId4"/>
          <a:stretch>
            <a:fillRect/>
          </a:stretch>
        </p:blipFill>
        <p:spPr>
          <a:xfrm>
            <a:off x="7008145" y="2981048"/>
            <a:ext cx="4904907" cy="3678680"/>
          </a:xfrm>
          <a:prstGeom prst="rect">
            <a:avLst/>
          </a:prstGeom>
        </p:spPr>
      </p:pic>
      <p:sp>
        <p:nvSpPr>
          <p:cNvPr id="5" name="TextBox 4">
            <a:extLst>
              <a:ext uri="{FF2B5EF4-FFF2-40B4-BE49-F238E27FC236}">
                <a16:creationId xmlns:a16="http://schemas.microsoft.com/office/drawing/2014/main" id="{55865319-00E0-B818-3FC6-67EDC4021230}"/>
              </a:ext>
            </a:extLst>
          </p:cNvPr>
          <p:cNvSpPr txBox="1"/>
          <p:nvPr/>
        </p:nvSpPr>
        <p:spPr>
          <a:xfrm>
            <a:off x="1207858" y="2575275"/>
            <a:ext cx="4321835" cy="369332"/>
          </a:xfrm>
          <a:prstGeom prst="rect">
            <a:avLst/>
          </a:prstGeom>
          <a:noFill/>
        </p:spPr>
        <p:txBody>
          <a:bodyPr wrap="square">
            <a:spAutoFit/>
          </a:bodyPr>
          <a:lstStyle/>
          <a:p>
            <a:pPr algn="ctr"/>
            <a:r>
              <a:rPr lang="en-CA" dirty="0"/>
              <a:t>Line Overview_3.content</a:t>
            </a:r>
          </a:p>
        </p:txBody>
      </p:sp>
      <p:sp>
        <p:nvSpPr>
          <p:cNvPr id="8" name="TextBox 7">
            <a:extLst>
              <a:ext uri="{FF2B5EF4-FFF2-40B4-BE49-F238E27FC236}">
                <a16:creationId xmlns:a16="http://schemas.microsoft.com/office/drawing/2014/main" id="{854DD037-D0C5-0D21-A32A-332299CFFD0D}"/>
              </a:ext>
            </a:extLst>
          </p:cNvPr>
          <p:cNvSpPr txBox="1"/>
          <p:nvPr/>
        </p:nvSpPr>
        <p:spPr>
          <a:xfrm>
            <a:off x="7108167" y="2611716"/>
            <a:ext cx="4321835" cy="369332"/>
          </a:xfrm>
          <a:prstGeom prst="rect">
            <a:avLst/>
          </a:prstGeom>
          <a:noFill/>
        </p:spPr>
        <p:txBody>
          <a:bodyPr wrap="square">
            <a:spAutoFit/>
          </a:bodyPr>
          <a:lstStyle/>
          <a:p>
            <a:pPr algn="ctr"/>
            <a:r>
              <a:rPr lang="en-CA" dirty="0"/>
              <a:t>IC03 Default Line Overview Screen</a:t>
            </a:r>
          </a:p>
        </p:txBody>
      </p:sp>
      <p:sp>
        <p:nvSpPr>
          <p:cNvPr id="9" name="Arrow: Right 8">
            <a:extLst>
              <a:ext uri="{FF2B5EF4-FFF2-40B4-BE49-F238E27FC236}">
                <a16:creationId xmlns:a16="http://schemas.microsoft.com/office/drawing/2014/main" id="{08E33E25-3C16-238D-BC9D-60EAEB6E7C51}"/>
              </a:ext>
            </a:extLst>
          </p:cNvPr>
          <p:cNvSpPr/>
          <p:nvPr/>
        </p:nvSpPr>
        <p:spPr>
          <a:xfrm>
            <a:off x="6259059" y="4502407"/>
            <a:ext cx="59397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2237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2933760" cy="1065470"/>
          </a:xfrm>
          <a:prstGeom prst="rect">
            <a:avLst/>
          </a:prstGeom>
        </p:spPr>
      </p:pic>
      <p:sp>
        <p:nvSpPr>
          <p:cNvPr id="3" name="Rectangle 1">
            <a:extLst>
              <a:ext uri="{FF2B5EF4-FFF2-40B4-BE49-F238E27FC236}">
                <a16:creationId xmlns:a16="http://schemas.microsoft.com/office/drawing/2014/main" id="{613BACC9-A8D6-907E-08BC-AD8E6A38E5DF}"/>
              </a:ext>
            </a:extLst>
          </p:cNvPr>
          <p:cNvSpPr>
            <a:spLocks noChangeArrowheads="1"/>
          </p:cNvSpPr>
          <p:nvPr/>
        </p:nvSpPr>
        <p:spPr bwMode="auto">
          <a:xfrm>
            <a:off x="8403336" y="66978"/>
            <a:ext cx="3639485"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77500" lnSpcReduction="2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6.01</a:t>
            </a:r>
            <a:r>
              <a:rPr lang="en-US" altLang="en-US" sz="4000" dirty="0">
                <a:latin typeface="+mj-lt"/>
                <a:ea typeface="+mj-ea"/>
                <a:cs typeface="+mj-cs"/>
              </a:rPr>
              <a:t> (IWS Based)</a:t>
            </a:r>
            <a:r>
              <a:rPr lang="en-US" altLang="en-US" sz="4000" kern="1200" dirty="0">
                <a:solidFill>
                  <a:schemeClr val="tx1"/>
                </a:solidFill>
                <a:latin typeface="+mj-lt"/>
                <a:ea typeface="+mj-ea"/>
                <a:cs typeface="+mj-cs"/>
              </a:rPr>
              <a:t>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vs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6.10 (</a:t>
            </a:r>
            <a:r>
              <a:rPr lang="en-US" altLang="en-US" sz="4000" kern="1200" dirty="0" err="1">
                <a:solidFill>
                  <a:schemeClr val="tx1"/>
                </a:solidFill>
                <a:latin typeface="+mj-lt"/>
                <a:ea typeface="+mj-ea"/>
                <a:cs typeface="+mj-cs"/>
              </a:rPr>
              <a:t>TcHmi</a:t>
            </a:r>
            <a:r>
              <a:rPr lang="en-US" altLang="en-US" sz="4000" kern="1200" dirty="0">
                <a:solidFill>
                  <a:schemeClr val="tx1"/>
                </a:solidFill>
                <a:latin typeface="+mj-lt"/>
                <a:ea typeface="+mj-ea"/>
                <a:cs typeface="+mj-cs"/>
              </a:rPr>
              <a:t> Based)</a:t>
            </a:r>
          </a:p>
        </p:txBody>
      </p:sp>
      <p:pic>
        <p:nvPicPr>
          <p:cNvPr id="9" name="Picture 8">
            <a:extLst>
              <a:ext uri="{FF2B5EF4-FFF2-40B4-BE49-F238E27FC236}">
                <a16:creationId xmlns:a16="http://schemas.microsoft.com/office/drawing/2014/main" id="{E971B53B-C855-8AC3-BD78-21BC070D53C7}"/>
              </a:ext>
            </a:extLst>
          </p:cNvPr>
          <p:cNvPicPr>
            <a:picLocks noChangeAspect="1"/>
          </p:cNvPicPr>
          <p:nvPr/>
        </p:nvPicPr>
        <p:blipFill>
          <a:blip r:embed="rId3"/>
          <a:stretch>
            <a:fillRect/>
          </a:stretch>
        </p:blipFill>
        <p:spPr>
          <a:xfrm>
            <a:off x="7783626" y="3429000"/>
            <a:ext cx="3198602" cy="3198602"/>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3F028FE-80B6-AC8A-9DA6-EDB927597F7E}"/>
              </a:ext>
            </a:extLst>
          </p:cNvPr>
          <p:cNvSpPr txBox="1"/>
          <p:nvPr/>
        </p:nvSpPr>
        <p:spPr>
          <a:xfrm>
            <a:off x="1655483" y="1705675"/>
            <a:ext cx="3054609"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CA" dirty="0"/>
              <a:t>FW SSCC6.01</a:t>
            </a:r>
          </a:p>
          <a:p>
            <a:pPr algn="ctr"/>
            <a:r>
              <a:rPr lang="en-CA" dirty="0"/>
              <a:t>Two different development environments</a:t>
            </a:r>
          </a:p>
        </p:txBody>
      </p:sp>
      <p:sp>
        <p:nvSpPr>
          <p:cNvPr id="16" name="TextBox 15">
            <a:extLst>
              <a:ext uri="{FF2B5EF4-FFF2-40B4-BE49-F238E27FC236}">
                <a16:creationId xmlns:a16="http://schemas.microsoft.com/office/drawing/2014/main" id="{B1C97528-C70C-F936-74A6-CFB2B6B74D44}"/>
              </a:ext>
            </a:extLst>
          </p:cNvPr>
          <p:cNvSpPr txBox="1"/>
          <p:nvPr/>
        </p:nvSpPr>
        <p:spPr>
          <a:xfrm>
            <a:off x="8184009" y="1701422"/>
            <a:ext cx="2167153" cy="923330"/>
          </a:xfrm>
          <a:prstGeom prst="rect">
            <a:avLst/>
          </a:prstGeom>
          <a:noFill/>
        </p:spPr>
        <p:txBody>
          <a:bodyPr wrap="square">
            <a:spAutoFit/>
          </a:bodyPr>
          <a:lstStyle/>
          <a:p>
            <a:pPr algn="ctr"/>
            <a:r>
              <a:rPr lang="en-CA" dirty="0"/>
              <a:t>FW SSCC6.10</a:t>
            </a:r>
          </a:p>
          <a:p>
            <a:pPr algn="ctr"/>
            <a:r>
              <a:rPr lang="en-CA" dirty="0"/>
              <a:t>Same development environment</a:t>
            </a:r>
          </a:p>
        </p:txBody>
      </p:sp>
      <p:pic>
        <p:nvPicPr>
          <p:cNvPr id="19" name="Picture 18">
            <a:extLst>
              <a:ext uri="{FF2B5EF4-FFF2-40B4-BE49-F238E27FC236}">
                <a16:creationId xmlns:a16="http://schemas.microsoft.com/office/drawing/2014/main" id="{EFBD42EF-2D08-47C9-DA98-0C34BFBF52FC}"/>
              </a:ext>
            </a:extLst>
          </p:cNvPr>
          <p:cNvPicPr>
            <a:picLocks noChangeAspect="1"/>
          </p:cNvPicPr>
          <p:nvPr/>
        </p:nvPicPr>
        <p:blipFill>
          <a:blip r:embed="rId4"/>
          <a:stretch>
            <a:fillRect/>
          </a:stretch>
        </p:blipFill>
        <p:spPr>
          <a:xfrm>
            <a:off x="1209772" y="3409164"/>
            <a:ext cx="2428798" cy="232849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52846F1-FC1C-970F-7B06-8501843A62D7}"/>
              </a:ext>
            </a:extLst>
          </p:cNvPr>
          <p:cNvPicPr>
            <a:picLocks noChangeAspect="1"/>
          </p:cNvPicPr>
          <p:nvPr/>
        </p:nvPicPr>
        <p:blipFill>
          <a:blip r:embed="rId5"/>
          <a:stretch>
            <a:fillRect/>
          </a:stretch>
        </p:blipFill>
        <p:spPr>
          <a:xfrm>
            <a:off x="3346334" y="3965294"/>
            <a:ext cx="2585166" cy="2440010"/>
          </a:xfrm>
          <a:prstGeom prst="rect">
            <a:avLst/>
          </a:prstGeom>
          <a:ln>
            <a:noFill/>
          </a:ln>
          <a:effectLst>
            <a:outerShdw blurRad="292100" dist="139700" dir="2700000" algn="tl" rotWithShape="0">
              <a:srgbClr val="333333">
                <a:alpha val="65000"/>
              </a:srgbClr>
            </a:outerShdw>
          </a:effectLst>
        </p:spPr>
      </p:pic>
      <p:pic>
        <p:nvPicPr>
          <p:cNvPr id="20" name="Picture 19" descr="Icon&#10;&#10;Description automatically generated">
            <a:extLst>
              <a:ext uri="{FF2B5EF4-FFF2-40B4-BE49-F238E27FC236}">
                <a16:creationId xmlns:a16="http://schemas.microsoft.com/office/drawing/2014/main" id="{262D463D-2D00-4A78-8994-0A291E326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5252" y="2887136"/>
            <a:ext cx="610497" cy="610497"/>
          </a:xfrm>
          <a:prstGeom prst="rect">
            <a:avLst/>
          </a:prstGeom>
        </p:spPr>
      </p:pic>
      <p:pic>
        <p:nvPicPr>
          <p:cNvPr id="21" name="Picture 20" descr="Icon&#10;&#10;Description automatically generated">
            <a:extLst>
              <a:ext uri="{FF2B5EF4-FFF2-40B4-BE49-F238E27FC236}">
                <a16:creationId xmlns:a16="http://schemas.microsoft.com/office/drawing/2014/main" id="{9DBE2811-4439-409C-9A81-0880F97CB8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6514" y="2871283"/>
            <a:ext cx="610497" cy="610497"/>
          </a:xfrm>
          <a:prstGeom prst="rect">
            <a:avLst/>
          </a:prstGeom>
        </p:spPr>
      </p:pic>
      <p:pic>
        <p:nvPicPr>
          <p:cNvPr id="23" name="Picture 22" descr="A yellow square with a gear and a clock&#10;&#10;Description automatically generated">
            <a:extLst>
              <a:ext uri="{FF2B5EF4-FFF2-40B4-BE49-F238E27FC236}">
                <a16:creationId xmlns:a16="http://schemas.microsoft.com/office/drawing/2014/main" id="{5E849273-07E0-D56A-9025-BC919FCD33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3668" y="3391823"/>
            <a:ext cx="610497" cy="610497"/>
          </a:xfrm>
          <a:prstGeom prst="rect">
            <a:avLst/>
          </a:prstGeom>
        </p:spPr>
      </p:pic>
      <p:pic>
        <p:nvPicPr>
          <p:cNvPr id="25" name="Picture 24" descr="A yellow square with a gear and a clock&#10;&#10;Description automatically generated">
            <a:extLst>
              <a:ext uri="{FF2B5EF4-FFF2-40B4-BE49-F238E27FC236}">
                <a16:creationId xmlns:a16="http://schemas.microsoft.com/office/drawing/2014/main" id="{324957E5-5881-3910-04C2-EAF64C01B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9171" y="2774057"/>
            <a:ext cx="610497" cy="610497"/>
          </a:xfrm>
          <a:prstGeom prst="rect">
            <a:avLst/>
          </a:prstGeom>
        </p:spPr>
      </p:pic>
    </p:spTree>
    <p:extLst>
      <p:ext uri="{BB962C8B-B14F-4D97-AF65-F5344CB8AC3E}">
        <p14:creationId xmlns:p14="http://schemas.microsoft.com/office/powerpoint/2010/main" val="16720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EC4B-E74B-D0A9-9247-5C6FBDB045B6}"/>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82CF345E-20A5-FAFD-3907-526ABEA69587}"/>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E17081D7-8FCC-F1E6-2BEA-75BDBF6F5B4B}"/>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2DBC6B3A-CDED-1C9A-2CCC-9CEC864626BE}"/>
              </a:ext>
            </a:extLst>
          </p:cNvPr>
          <p:cNvSpPr txBox="1"/>
          <p:nvPr/>
        </p:nvSpPr>
        <p:spPr>
          <a:xfrm>
            <a:off x="618120" y="1620691"/>
            <a:ext cx="10783231" cy="5909310"/>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pPr lvl="4"/>
            <a:endParaRPr lang="en-CA" dirty="0"/>
          </a:p>
          <a:p>
            <a:endParaRPr lang="en-CA" sz="2800" dirty="0"/>
          </a:p>
          <a:p>
            <a:endParaRPr lang="en-CA" sz="2800" dirty="0"/>
          </a:p>
          <a:p>
            <a:endParaRPr lang="en-CA" sz="2800" dirty="0"/>
          </a:p>
          <a:p>
            <a:endParaRPr lang="en-CA" sz="2800" dirty="0"/>
          </a:p>
        </p:txBody>
      </p:sp>
      <p:sp>
        <p:nvSpPr>
          <p:cNvPr id="5" name="Oval 4">
            <a:extLst>
              <a:ext uri="{FF2B5EF4-FFF2-40B4-BE49-F238E27FC236}">
                <a16:creationId xmlns:a16="http://schemas.microsoft.com/office/drawing/2014/main" id="{E04F143B-B9B6-C913-D49B-E6A40F5B6107}"/>
              </a:ext>
            </a:extLst>
          </p:cNvPr>
          <p:cNvSpPr/>
          <p:nvPr/>
        </p:nvSpPr>
        <p:spPr>
          <a:xfrm flipH="1">
            <a:off x="2087589" y="4330459"/>
            <a:ext cx="3079634" cy="32780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een check mark with black outline&#10;&#10;Description automatically generated">
            <a:extLst>
              <a:ext uri="{FF2B5EF4-FFF2-40B4-BE49-F238E27FC236}">
                <a16:creationId xmlns:a16="http://schemas.microsoft.com/office/drawing/2014/main" id="{B34A5BFD-34CD-CF4F-D6F8-CFCB39CFB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0" y="3812878"/>
            <a:ext cx="241063" cy="243888"/>
          </a:xfrm>
          <a:prstGeom prst="rect">
            <a:avLst/>
          </a:prstGeom>
        </p:spPr>
      </p:pic>
      <p:pic>
        <p:nvPicPr>
          <p:cNvPr id="4" name="Picture 3" descr="A green check mark with black outline&#10;&#10;Description automatically generated">
            <a:extLst>
              <a:ext uri="{FF2B5EF4-FFF2-40B4-BE49-F238E27FC236}">
                <a16:creationId xmlns:a16="http://schemas.microsoft.com/office/drawing/2014/main" id="{4BF407CF-384A-E371-5CC3-1041F4739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087747"/>
            <a:ext cx="241063" cy="243888"/>
          </a:xfrm>
          <a:prstGeom prst="rect">
            <a:avLst/>
          </a:prstGeom>
        </p:spPr>
      </p:pic>
    </p:spTree>
    <p:extLst>
      <p:ext uri="{BB962C8B-B14F-4D97-AF65-F5344CB8AC3E}">
        <p14:creationId xmlns:p14="http://schemas.microsoft.com/office/powerpoint/2010/main" val="3098119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425A-368F-D7B9-B6F6-B07D43C545C1}"/>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2BF54BFF-E5F0-BA5D-AAB2-007621F72AFD}"/>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961EB65A-18D1-9E21-3B66-BAE01AEE96C2}"/>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0E2D3CA1-CE0A-6EA7-9DB9-35CEA27E5C10}"/>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482C277A-763E-8BB2-7B04-70D5D9A5A2F4}"/>
              </a:ext>
            </a:extLst>
          </p:cNvPr>
          <p:cNvSpPr txBox="1"/>
          <p:nvPr/>
        </p:nvSpPr>
        <p:spPr>
          <a:xfrm>
            <a:off x="2832483" y="215776"/>
            <a:ext cx="5724143" cy="2585323"/>
          </a:xfrm>
          <a:prstGeom prst="rect">
            <a:avLst/>
          </a:prstGeom>
          <a:noFill/>
        </p:spPr>
        <p:txBody>
          <a:bodyPr wrap="square">
            <a:spAutoFit/>
          </a:bodyPr>
          <a:lstStyle/>
          <a:p>
            <a:pPr algn="ctr"/>
            <a:r>
              <a:rPr lang="en-CA" dirty="0"/>
              <a:t>Similar to how we updated the Line Overview image, the Fixture background image can be changed by updating the applicable fixture image file located at:</a:t>
            </a:r>
          </a:p>
          <a:p>
            <a:pPr algn="ctr"/>
            <a:endParaRPr lang="en-CA" dirty="0"/>
          </a:p>
          <a:p>
            <a:pPr algn="ctr"/>
            <a:r>
              <a:rPr lang="en-CA" dirty="0" err="1"/>
              <a:t>ICxx</a:t>
            </a:r>
            <a:r>
              <a:rPr lang="en-CA" dirty="0"/>
              <a:t>/Images/GTAC/</a:t>
            </a:r>
            <a:r>
              <a:rPr lang="en-CA" dirty="0" err="1"/>
              <a:t>CellImages</a:t>
            </a:r>
            <a:r>
              <a:rPr lang="en-CA" dirty="0"/>
              <a:t>/Fixture Images</a:t>
            </a:r>
          </a:p>
          <a:p>
            <a:pPr algn="ctr"/>
            <a:endParaRPr lang="en-CA" dirty="0"/>
          </a:p>
          <a:p>
            <a:pPr algn="ctr"/>
            <a:r>
              <a:rPr lang="en-CA" dirty="0"/>
              <a:t>Each Image is referenced by the entire set of fixture contents for that fixture. In the example below, you can see Fix02, 03 and 04 image files have been updated.</a:t>
            </a:r>
          </a:p>
        </p:txBody>
      </p:sp>
      <p:pic>
        <p:nvPicPr>
          <p:cNvPr id="11" name="Picture 10">
            <a:extLst>
              <a:ext uri="{FF2B5EF4-FFF2-40B4-BE49-F238E27FC236}">
                <a16:creationId xmlns:a16="http://schemas.microsoft.com/office/drawing/2014/main" id="{997415BB-718D-7E74-B400-A919BCA20DC3}"/>
              </a:ext>
            </a:extLst>
          </p:cNvPr>
          <p:cNvPicPr>
            <a:picLocks noChangeAspect="1"/>
          </p:cNvPicPr>
          <p:nvPr/>
        </p:nvPicPr>
        <p:blipFill>
          <a:blip r:embed="rId3"/>
          <a:stretch>
            <a:fillRect/>
          </a:stretch>
        </p:blipFill>
        <p:spPr>
          <a:xfrm>
            <a:off x="294331" y="2949082"/>
            <a:ext cx="6166854" cy="22463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43A55D0-872F-B533-6B47-F048022C655B}"/>
              </a:ext>
            </a:extLst>
          </p:cNvPr>
          <p:cNvPicPr>
            <a:picLocks noChangeAspect="1"/>
          </p:cNvPicPr>
          <p:nvPr/>
        </p:nvPicPr>
        <p:blipFill>
          <a:blip r:embed="rId4"/>
          <a:stretch>
            <a:fillRect/>
          </a:stretch>
        </p:blipFill>
        <p:spPr>
          <a:xfrm>
            <a:off x="5005613" y="4472145"/>
            <a:ext cx="6892056" cy="2141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4685713"/>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0565E-F238-C3B6-7264-13E800DCC137}"/>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A702E69E-4566-DC4A-D40C-5159B57804E5}"/>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B927D146-94DA-ECC9-7141-24256E41875A}"/>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005E6026-EA6E-3DC7-C08C-FEA5BFF40D3F}"/>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BD08412C-FB6E-0932-9A50-AAC7BD213F9A}"/>
              </a:ext>
            </a:extLst>
          </p:cNvPr>
          <p:cNvSpPr txBox="1"/>
          <p:nvPr/>
        </p:nvSpPr>
        <p:spPr>
          <a:xfrm>
            <a:off x="2858363" y="1218404"/>
            <a:ext cx="5724143" cy="646331"/>
          </a:xfrm>
          <a:prstGeom prst="rect">
            <a:avLst/>
          </a:prstGeom>
          <a:noFill/>
        </p:spPr>
        <p:txBody>
          <a:bodyPr wrap="square">
            <a:spAutoFit/>
          </a:bodyPr>
          <a:lstStyle/>
          <a:p>
            <a:pPr algn="ctr"/>
            <a:r>
              <a:rPr lang="en-CA" dirty="0"/>
              <a:t>With the Image file updated, you may now start customizing the fixture screen set found below.</a:t>
            </a:r>
          </a:p>
        </p:txBody>
      </p:sp>
      <p:pic>
        <p:nvPicPr>
          <p:cNvPr id="4" name="Picture 3">
            <a:extLst>
              <a:ext uri="{FF2B5EF4-FFF2-40B4-BE49-F238E27FC236}">
                <a16:creationId xmlns:a16="http://schemas.microsoft.com/office/drawing/2014/main" id="{7DA604A7-C795-0BD5-C60D-50BBE217FBFD}"/>
              </a:ext>
            </a:extLst>
          </p:cNvPr>
          <p:cNvPicPr>
            <a:picLocks noChangeAspect="1"/>
          </p:cNvPicPr>
          <p:nvPr/>
        </p:nvPicPr>
        <p:blipFill>
          <a:blip r:embed="rId3"/>
          <a:stretch>
            <a:fillRect/>
          </a:stretch>
        </p:blipFill>
        <p:spPr>
          <a:xfrm>
            <a:off x="3722273" y="2210944"/>
            <a:ext cx="3996322" cy="4420460"/>
          </a:xfrm>
          <a:prstGeom prst="rect">
            <a:avLst/>
          </a:prstGeom>
        </p:spPr>
      </p:pic>
    </p:spTree>
    <p:extLst>
      <p:ext uri="{BB962C8B-B14F-4D97-AF65-F5344CB8AC3E}">
        <p14:creationId xmlns:p14="http://schemas.microsoft.com/office/powerpoint/2010/main" val="1333447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675A2-3ED7-39AA-09A1-0BA0F41F162B}"/>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FDDA1CAA-172C-CC66-089A-8812EA8BAC14}"/>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D378C72B-E561-89A0-E0EC-EB0C2A30F186}"/>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4644B9E6-428F-2825-D7E2-2BC142821910}"/>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3B0F34F4-3097-B5A6-F18A-DBFA5195CCC7}"/>
              </a:ext>
            </a:extLst>
          </p:cNvPr>
          <p:cNvSpPr txBox="1"/>
          <p:nvPr/>
        </p:nvSpPr>
        <p:spPr>
          <a:xfrm>
            <a:off x="2754845" y="208080"/>
            <a:ext cx="5819812" cy="2031325"/>
          </a:xfrm>
          <a:prstGeom prst="rect">
            <a:avLst/>
          </a:prstGeom>
          <a:noFill/>
        </p:spPr>
        <p:txBody>
          <a:bodyPr wrap="square">
            <a:spAutoFit/>
          </a:bodyPr>
          <a:lstStyle/>
          <a:p>
            <a:pPr algn="ctr"/>
            <a:r>
              <a:rPr lang="en-CA" dirty="0"/>
              <a:t>We will start with the Cylinders_1.content.</a:t>
            </a:r>
          </a:p>
          <a:p>
            <a:pPr algn="ctr"/>
            <a:r>
              <a:rPr lang="en-CA" dirty="0"/>
              <a:t>Resize / move the image object to render a nice view of your new image. Then arrange / add / remove Actuator objects as required. Be sure to update the Identifier if you add objects. Also to the right are 5 parameters you can edit to tie the actuator object to the correct PLC variables, adjust the text of the object and change its scale (display size)</a:t>
            </a:r>
          </a:p>
        </p:txBody>
      </p:sp>
      <p:pic>
        <p:nvPicPr>
          <p:cNvPr id="5" name="Picture 4">
            <a:extLst>
              <a:ext uri="{FF2B5EF4-FFF2-40B4-BE49-F238E27FC236}">
                <a16:creationId xmlns:a16="http://schemas.microsoft.com/office/drawing/2014/main" id="{AF6B86AC-62F4-9E4E-E10B-332E693741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1585" y="2465531"/>
            <a:ext cx="11558109" cy="4221600"/>
          </a:xfrm>
          <a:prstGeom prst="rect">
            <a:avLst/>
          </a:prstGeom>
        </p:spPr>
      </p:pic>
    </p:spTree>
    <p:extLst>
      <p:ext uri="{BB962C8B-B14F-4D97-AF65-F5344CB8AC3E}">
        <p14:creationId xmlns:p14="http://schemas.microsoft.com/office/powerpoint/2010/main" val="4276738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B7F9E-D73E-C822-17E8-25282EA58AEB}"/>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13EA447D-589E-02E3-DF71-374D6A03AE37}"/>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C1D8A242-B4D2-8BDB-1ACD-907FD7990F41}"/>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4A60596B-1A46-DC81-E68F-660E1D406C7C}"/>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20661297-EEC8-7B1F-96F0-73BE822E3B2F}"/>
              </a:ext>
            </a:extLst>
          </p:cNvPr>
          <p:cNvSpPr txBox="1"/>
          <p:nvPr/>
        </p:nvSpPr>
        <p:spPr>
          <a:xfrm>
            <a:off x="2754845" y="208080"/>
            <a:ext cx="5724143" cy="1754326"/>
          </a:xfrm>
          <a:prstGeom prst="rect">
            <a:avLst/>
          </a:prstGeom>
          <a:noFill/>
        </p:spPr>
        <p:txBody>
          <a:bodyPr wrap="square">
            <a:spAutoFit/>
          </a:bodyPr>
          <a:lstStyle/>
          <a:p>
            <a:pPr algn="ctr"/>
            <a:r>
              <a:rPr lang="en-CA" dirty="0"/>
              <a:t>In the previous slide, you may have noticed two of the Actuator object parameters seem to edit text values that do nothing. Deploy the project, navigate to the proper fixture screen and then click the actuator. The use of these two parameters will become obvious! Click the popup or navigate away from the screen and it will fly off the screen.</a:t>
            </a:r>
          </a:p>
        </p:txBody>
      </p:sp>
      <p:pic>
        <p:nvPicPr>
          <p:cNvPr id="4" name="Picture 3">
            <a:extLst>
              <a:ext uri="{FF2B5EF4-FFF2-40B4-BE49-F238E27FC236}">
                <a16:creationId xmlns:a16="http://schemas.microsoft.com/office/drawing/2014/main" id="{995B3A3B-B534-418D-24CC-A48B74FA4A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8579" y="3472995"/>
            <a:ext cx="3642842" cy="2350617"/>
          </a:xfrm>
          <a:prstGeom prst="rect">
            <a:avLst/>
          </a:prstGeom>
        </p:spPr>
      </p:pic>
      <p:sp>
        <p:nvSpPr>
          <p:cNvPr id="7" name="Oval 6">
            <a:extLst>
              <a:ext uri="{FF2B5EF4-FFF2-40B4-BE49-F238E27FC236}">
                <a16:creationId xmlns:a16="http://schemas.microsoft.com/office/drawing/2014/main" id="{75A88002-B260-529C-5654-52A0FF509433}"/>
              </a:ext>
            </a:extLst>
          </p:cNvPr>
          <p:cNvSpPr/>
          <p:nvPr/>
        </p:nvSpPr>
        <p:spPr>
          <a:xfrm flipH="1">
            <a:off x="1547442" y="5218981"/>
            <a:ext cx="2808898" cy="40544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3145997C-F4FA-7248-D093-D15D5AB5B8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2115" y="2618136"/>
            <a:ext cx="5969527" cy="3826321"/>
          </a:xfrm>
          <a:prstGeom prst="rect">
            <a:avLst/>
          </a:prstGeom>
        </p:spPr>
      </p:pic>
      <p:sp>
        <p:nvSpPr>
          <p:cNvPr id="10" name="Oval 9">
            <a:extLst>
              <a:ext uri="{FF2B5EF4-FFF2-40B4-BE49-F238E27FC236}">
                <a16:creationId xmlns:a16="http://schemas.microsoft.com/office/drawing/2014/main" id="{E8D61D24-A780-E113-82A2-AA8D1540D093}"/>
              </a:ext>
            </a:extLst>
          </p:cNvPr>
          <p:cNvSpPr/>
          <p:nvPr/>
        </p:nvSpPr>
        <p:spPr>
          <a:xfrm flipH="1">
            <a:off x="7832709" y="3636132"/>
            <a:ext cx="1587337" cy="76076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17FFDE97-82DA-BBD6-D66B-0CE83FFD6CC0}"/>
              </a:ext>
            </a:extLst>
          </p:cNvPr>
          <p:cNvSpPr/>
          <p:nvPr/>
        </p:nvSpPr>
        <p:spPr>
          <a:xfrm>
            <a:off x="4819780" y="4489313"/>
            <a:ext cx="59397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3004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06269-F9DA-ECF0-58B2-B9B0665CE74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AC06DD9-D4FE-59A7-BD9D-B6FCF4D943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687" y="2786021"/>
            <a:ext cx="11905906" cy="3660940"/>
          </a:xfrm>
          <a:prstGeom prst="rect">
            <a:avLst/>
          </a:prstGeom>
        </p:spPr>
      </p:pic>
      <p:sp>
        <p:nvSpPr>
          <p:cNvPr id="127" name="Freeform: Shape 17">
            <a:extLst>
              <a:ext uri="{FF2B5EF4-FFF2-40B4-BE49-F238E27FC236}">
                <a16:creationId xmlns:a16="http://schemas.microsoft.com/office/drawing/2014/main" id="{D4E3C789-16F5-95E6-1D00-1D4F318248A5}"/>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416E42BE-1719-1ADA-5683-93CB6486D488}"/>
              </a:ext>
            </a:extLst>
          </p:cNvPr>
          <p:cNvPicPr/>
          <p:nvPr/>
        </p:nvPicPr>
        <p:blipFill>
          <a:blip r:embed="rId3"/>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70EBDBF8-DE9F-F011-1F32-84F04C62DAAC}"/>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9DE190E9-226B-0696-8884-966C761B00E0}"/>
              </a:ext>
            </a:extLst>
          </p:cNvPr>
          <p:cNvSpPr txBox="1"/>
          <p:nvPr/>
        </p:nvSpPr>
        <p:spPr>
          <a:xfrm>
            <a:off x="2754845" y="208080"/>
            <a:ext cx="5724143" cy="2308324"/>
          </a:xfrm>
          <a:prstGeom prst="rect">
            <a:avLst/>
          </a:prstGeom>
          <a:noFill/>
        </p:spPr>
        <p:txBody>
          <a:bodyPr wrap="square">
            <a:spAutoFit/>
          </a:bodyPr>
          <a:lstStyle/>
          <a:p>
            <a:pPr algn="ctr"/>
            <a:r>
              <a:rPr lang="en-CA" dirty="0"/>
              <a:t>Let us move onto the Sensors_1.content.</a:t>
            </a:r>
          </a:p>
          <a:p>
            <a:pPr algn="ctr"/>
            <a:r>
              <a:rPr lang="en-CA" dirty="0"/>
              <a:t>Again, resize / move the image object to render a nice view of your new image, for consistent page changing between fixture screens, it’s good practice to make the image object’s size and location consistent between all fixture content files of the same fixture. Finally, arrange / add / remove Sensor Indicator objects as needed. Once again, update the Identifier and parameters as required.</a:t>
            </a:r>
          </a:p>
        </p:txBody>
      </p:sp>
      <p:sp>
        <p:nvSpPr>
          <p:cNvPr id="3" name="Oval 2">
            <a:extLst>
              <a:ext uri="{FF2B5EF4-FFF2-40B4-BE49-F238E27FC236}">
                <a16:creationId xmlns:a16="http://schemas.microsoft.com/office/drawing/2014/main" id="{76E94030-2D27-0373-12B9-420860CA0B30}"/>
              </a:ext>
            </a:extLst>
          </p:cNvPr>
          <p:cNvSpPr/>
          <p:nvPr/>
        </p:nvSpPr>
        <p:spPr>
          <a:xfrm flipH="1">
            <a:off x="8255440" y="4826577"/>
            <a:ext cx="3926479" cy="76076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DE84F365-9D78-5C30-3437-BD05A82D38B0}"/>
              </a:ext>
            </a:extLst>
          </p:cNvPr>
          <p:cNvSpPr/>
          <p:nvPr/>
        </p:nvSpPr>
        <p:spPr>
          <a:xfrm flipH="1">
            <a:off x="3447649" y="4367144"/>
            <a:ext cx="488909" cy="26524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B3EAD79D-959C-18F3-CC32-1C17145CFBF7}"/>
              </a:ext>
            </a:extLst>
          </p:cNvPr>
          <p:cNvSpPr/>
          <p:nvPr/>
        </p:nvSpPr>
        <p:spPr>
          <a:xfrm flipH="1">
            <a:off x="8911087" y="2797400"/>
            <a:ext cx="626932" cy="30810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10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2B0D-48AF-636F-8A2B-34197C72B06E}"/>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AB8B8E52-7816-60B9-2A9C-1DF3D135037D}"/>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1881BD04-E634-34A4-0DA2-AF569488913A}"/>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E4BCEBEA-A1A9-2603-D13C-9265D34C1CBD}"/>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53FAEAA4-8403-2BE9-EA27-35BAD5EF49D9}"/>
              </a:ext>
            </a:extLst>
          </p:cNvPr>
          <p:cNvSpPr txBox="1"/>
          <p:nvPr/>
        </p:nvSpPr>
        <p:spPr>
          <a:xfrm>
            <a:off x="2340000" y="202117"/>
            <a:ext cx="6501687" cy="1754326"/>
          </a:xfrm>
          <a:prstGeom prst="rect">
            <a:avLst/>
          </a:prstGeom>
          <a:noFill/>
        </p:spPr>
        <p:txBody>
          <a:bodyPr wrap="square">
            <a:spAutoFit/>
          </a:bodyPr>
          <a:lstStyle/>
          <a:p>
            <a:pPr algn="ctr"/>
            <a:r>
              <a:rPr lang="en-CA" dirty="0"/>
              <a:t>Onto the Manual content files. You will note there are </a:t>
            </a:r>
          </a:p>
          <a:p>
            <a:pPr algn="ctr"/>
            <a:r>
              <a:rPr lang="en-CA" dirty="0"/>
              <a:t>3 manual content files, one is designated for each valve bank that might exist on your fixture, we will work on Manual_1.content only in the following example.</a:t>
            </a:r>
          </a:p>
          <a:p>
            <a:pPr algn="ctr"/>
            <a:r>
              <a:rPr lang="en-CA" dirty="0"/>
              <a:t>Below is an example of the Manual_1.content before any edits.</a:t>
            </a:r>
          </a:p>
          <a:p>
            <a:pPr algn="ctr"/>
            <a:endParaRPr lang="en-CA" dirty="0"/>
          </a:p>
        </p:txBody>
      </p:sp>
      <p:pic>
        <p:nvPicPr>
          <p:cNvPr id="7" name="Picture 6">
            <a:extLst>
              <a:ext uri="{FF2B5EF4-FFF2-40B4-BE49-F238E27FC236}">
                <a16:creationId xmlns:a16="http://schemas.microsoft.com/office/drawing/2014/main" id="{0289409C-7F76-116B-47F1-C55C519F1FD4}"/>
              </a:ext>
            </a:extLst>
          </p:cNvPr>
          <p:cNvPicPr>
            <a:picLocks noChangeAspect="1"/>
          </p:cNvPicPr>
          <p:nvPr/>
        </p:nvPicPr>
        <p:blipFill>
          <a:blip r:embed="rId3"/>
          <a:stretch>
            <a:fillRect/>
          </a:stretch>
        </p:blipFill>
        <p:spPr>
          <a:xfrm>
            <a:off x="1338120" y="1742247"/>
            <a:ext cx="9437155" cy="5021793"/>
          </a:xfrm>
          <a:prstGeom prst="rect">
            <a:avLst/>
          </a:prstGeom>
        </p:spPr>
      </p:pic>
    </p:spTree>
    <p:extLst>
      <p:ext uri="{BB962C8B-B14F-4D97-AF65-F5344CB8AC3E}">
        <p14:creationId xmlns:p14="http://schemas.microsoft.com/office/powerpoint/2010/main" val="215206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55D04-6188-7A8A-CB43-A34FD15EA1EA}"/>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59EB373A-F18B-2DCD-D2FC-36DFEE461E4C}"/>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DDF9B48D-AA97-2F33-8E05-E5FFF8EBDB49}"/>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CDA9D444-EB07-98FD-38AB-13E1ACD955E1}"/>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17DBD736-BC55-BFA7-7CEB-DDFE8E87E4E0}"/>
              </a:ext>
            </a:extLst>
          </p:cNvPr>
          <p:cNvSpPr txBox="1"/>
          <p:nvPr/>
        </p:nvSpPr>
        <p:spPr>
          <a:xfrm>
            <a:off x="2961102" y="762755"/>
            <a:ext cx="5820588" cy="1754326"/>
          </a:xfrm>
          <a:prstGeom prst="rect">
            <a:avLst/>
          </a:prstGeom>
          <a:noFill/>
        </p:spPr>
        <p:txBody>
          <a:bodyPr wrap="square">
            <a:spAutoFit/>
          </a:bodyPr>
          <a:lstStyle/>
          <a:p>
            <a:pPr algn="ctr"/>
            <a:r>
              <a:rPr lang="en-CA" dirty="0"/>
              <a:t>Click on the Valve object currently labeled Clamps 1,2,3,4.</a:t>
            </a:r>
          </a:p>
          <a:p>
            <a:pPr algn="ctr"/>
            <a:r>
              <a:rPr lang="en-CA" dirty="0"/>
              <a:t>Go ahead and edit the Valve Description parameter to enter a description appropriate for your application. Continue with editing the Description for all the valves required on your fixture, leave all other unused valves as “Spare”.</a:t>
            </a:r>
          </a:p>
          <a:p>
            <a:pPr algn="ctr"/>
            <a:endParaRPr lang="en-CA" dirty="0"/>
          </a:p>
        </p:txBody>
      </p:sp>
      <p:pic>
        <p:nvPicPr>
          <p:cNvPr id="4" name="Picture 3">
            <a:extLst>
              <a:ext uri="{FF2B5EF4-FFF2-40B4-BE49-F238E27FC236}">
                <a16:creationId xmlns:a16="http://schemas.microsoft.com/office/drawing/2014/main" id="{29CF4C30-5136-BEF7-5CDA-8DC7BB46F96F}"/>
              </a:ext>
            </a:extLst>
          </p:cNvPr>
          <p:cNvPicPr>
            <a:picLocks noChangeAspect="1"/>
          </p:cNvPicPr>
          <p:nvPr/>
        </p:nvPicPr>
        <p:blipFill>
          <a:blip r:embed="rId3"/>
          <a:stretch>
            <a:fillRect/>
          </a:stretch>
        </p:blipFill>
        <p:spPr>
          <a:xfrm>
            <a:off x="137189" y="2849894"/>
            <a:ext cx="11904453" cy="3674214"/>
          </a:xfrm>
          <a:prstGeom prst="rect">
            <a:avLst/>
          </a:prstGeom>
        </p:spPr>
      </p:pic>
    </p:spTree>
    <p:extLst>
      <p:ext uri="{BB962C8B-B14F-4D97-AF65-F5344CB8AC3E}">
        <p14:creationId xmlns:p14="http://schemas.microsoft.com/office/powerpoint/2010/main" val="335213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46A2E-94B9-2597-321C-BE7235617F97}"/>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3A1AFC02-8BB2-D25F-03A9-138BED5F3018}"/>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5764A22B-E8A8-37CE-3CE7-60443B5F8765}"/>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E5181012-35C5-DB4B-F4CA-F9690B592C18}"/>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91E80A68-C925-A329-34B0-6C1D67E4344A}"/>
              </a:ext>
            </a:extLst>
          </p:cNvPr>
          <p:cNvSpPr txBox="1"/>
          <p:nvPr/>
        </p:nvSpPr>
        <p:spPr>
          <a:xfrm>
            <a:off x="2736814" y="1097511"/>
            <a:ext cx="5820588" cy="1477328"/>
          </a:xfrm>
          <a:prstGeom prst="rect">
            <a:avLst/>
          </a:prstGeom>
          <a:noFill/>
        </p:spPr>
        <p:txBody>
          <a:bodyPr wrap="square">
            <a:spAutoFit/>
          </a:bodyPr>
          <a:lstStyle/>
          <a:p>
            <a:pPr algn="ctr"/>
            <a:r>
              <a:rPr lang="en-CA" dirty="0"/>
              <a:t>In the example below you can see our fixture has four used valves in its valve bank. Best practice is to ensure your valve naming is consistent with the naming called out in the Fix IO and Seq.xlsx document associated with your machine.</a:t>
            </a:r>
          </a:p>
          <a:p>
            <a:pPr algn="ctr"/>
            <a:endParaRPr lang="en-CA" dirty="0"/>
          </a:p>
        </p:txBody>
      </p:sp>
      <p:pic>
        <p:nvPicPr>
          <p:cNvPr id="5" name="Picture 4">
            <a:extLst>
              <a:ext uri="{FF2B5EF4-FFF2-40B4-BE49-F238E27FC236}">
                <a16:creationId xmlns:a16="http://schemas.microsoft.com/office/drawing/2014/main" id="{54192F31-FFA5-FFF0-5567-E1390E7BA3E8}"/>
              </a:ext>
            </a:extLst>
          </p:cNvPr>
          <p:cNvPicPr>
            <a:picLocks noChangeAspect="1"/>
          </p:cNvPicPr>
          <p:nvPr/>
        </p:nvPicPr>
        <p:blipFill>
          <a:blip r:embed="rId3"/>
          <a:srcRect b="14298"/>
          <a:stretch/>
        </p:blipFill>
        <p:spPr>
          <a:xfrm>
            <a:off x="206833" y="3089519"/>
            <a:ext cx="11807614" cy="3560401"/>
          </a:xfrm>
          <a:prstGeom prst="rect">
            <a:avLst/>
          </a:prstGeom>
        </p:spPr>
      </p:pic>
    </p:spTree>
    <p:extLst>
      <p:ext uri="{BB962C8B-B14F-4D97-AF65-F5344CB8AC3E}">
        <p14:creationId xmlns:p14="http://schemas.microsoft.com/office/powerpoint/2010/main" val="3529689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35083-9FBB-C048-1525-E56474B79E94}"/>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1C6973D7-987F-BB11-08BF-69E74495AC92}"/>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95D3677B-D154-5A6A-7C94-4612597C22B7}"/>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0088A6CD-6CD2-3FD7-8C06-83E5C4283528}"/>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8308A6C0-A409-3C83-5A93-5580F1ABD1F7}"/>
              </a:ext>
            </a:extLst>
          </p:cNvPr>
          <p:cNvSpPr txBox="1"/>
          <p:nvPr/>
        </p:nvSpPr>
        <p:spPr>
          <a:xfrm>
            <a:off x="2926596" y="492023"/>
            <a:ext cx="5484159" cy="1477328"/>
          </a:xfrm>
          <a:prstGeom prst="rect">
            <a:avLst/>
          </a:prstGeom>
          <a:noFill/>
        </p:spPr>
        <p:txBody>
          <a:bodyPr wrap="square">
            <a:spAutoFit/>
          </a:bodyPr>
          <a:lstStyle/>
          <a:p>
            <a:pPr algn="ctr"/>
            <a:r>
              <a:rPr lang="en-CA" dirty="0"/>
              <a:t>To finalize the Manual content, decide on what optional functions the end user may need. If any of the standard functions are not needed, simply set the object’s Visibility to “Collapsed”.</a:t>
            </a:r>
          </a:p>
          <a:p>
            <a:pPr algn="ctr"/>
            <a:endParaRPr lang="en-CA" dirty="0"/>
          </a:p>
        </p:txBody>
      </p:sp>
      <p:pic>
        <p:nvPicPr>
          <p:cNvPr id="7" name="Picture 6">
            <a:extLst>
              <a:ext uri="{FF2B5EF4-FFF2-40B4-BE49-F238E27FC236}">
                <a16:creationId xmlns:a16="http://schemas.microsoft.com/office/drawing/2014/main" id="{AF7C1BCB-AAC4-0CF0-1F99-8D240B44867F}"/>
              </a:ext>
            </a:extLst>
          </p:cNvPr>
          <p:cNvPicPr>
            <a:picLocks noChangeAspect="1"/>
          </p:cNvPicPr>
          <p:nvPr/>
        </p:nvPicPr>
        <p:blipFill>
          <a:blip r:embed="rId3"/>
          <a:stretch>
            <a:fillRect/>
          </a:stretch>
        </p:blipFill>
        <p:spPr>
          <a:xfrm>
            <a:off x="1318499" y="1792383"/>
            <a:ext cx="9555002" cy="4971657"/>
          </a:xfrm>
          <a:prstGeom prst="rect">
            <a:avLst/>
          </a:prstGeom>
        </p:spPr>
      </p:pic>
    </p:spTree>
    <p:extLst>
      <p:ext uri="{BB962C8B-B14F-4D97-AF65-F5344CB8AC3E}">
        <p14:creationId xmlns:p14="http://schemas.microsoft.com/office/powerpoint/2010/main" val="206553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1931338" cy="701415"/>
          </a:xfrm>
          <a:prstGeom prst="rect">
            <a:avLst/>
          </a:prstGeom>
        </p:spPr>
      </p:pic>
      <p:sp>
        <p:nvSpPr>
          <p:cNvPr id="3" name="Rectangle 1">
            <a:extLst>
              <a:ext uri="{FF2B5EF4-FFF2-40B4-BE49-F238E27FC236}">
                <a16:creationId xmlns:a16="http://schemas.microsoft.com/office/drawing/2014/main" id="{613BACC9-A8D6-907E-08BC-AD8E6A38E5DF}"/>
              </a:ext>
            </a:extLst>
          </p:cNvPr>
          <p:cNvSpPr>
            <a:spLocks noChangeArrowheads="1"/>
          </p:cNvSpPr>
          <p:nvPr/>
        </p:nvSpPr>
        <p:spPr bwMode="auto">
          <a:xfrm>
            <a:off x="8403336" y="66978"/>
            <a:ext cx="3639485"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77500" lnSpcReduction="2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6.01</a:t>
            </a:r>
            <a:r>
              <a:rPr lang="en-US" altLang="en-US" sz="4000" dirty="0">
                <a:latin typeface="+mj-lt"/>
                <a:ea typeface="+mj-ea"/>
                <a:cs typeface="+mj-cs"/>
              </a:rPr>
              <a:t> (IWS Based)</a:t>
            </a:r>
            <a:r>
              <a:rPr lang="en-US" altLang="en-US" sz="4000" kern="1200" dirty="0">
                <a:solidFill>
                  <a:schemeClr val="tx1"/>
                </a:solidFill>
                <a:latin typeface="+mj-lt"/>
                <a:ea typeface="+mj-ea"/>
                <a:cs typeface="+mj-cs"/>
              </a:rPr>
              <a:t>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vs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6.10 (</a:t>
            </a:r>
            <a:r>
              <a:rPr lang="en-US" altLang="en-US" sz="4000" kern="1200" dirty="0" err="1">
                <a:solidFill>
                  <a:schemeClr val="tx1"/>
                </a:solidFill>
                <a:latin typeface="+mj-lt"/>
                <a:ea typeface="+mj-ea"/>
                <a:cs typeface="+mj-cs"/>
              </a:rPr>
              <a:t>TcHmi</a:t>
            </a:r>
            <a:r>
              <a:rPr lang="en-US" altLang="en-US" sz="4000" kern="1200" dirty="0">
                <a:solidFill>
                  <a:schemeClr val="tx1"/>
                </a:solidFill>
                <a:latin typeface="+mj-lt"/>
                <a:ea typeface="+mj-ea"/>
                <a:cs typeface="+mj-cs"/>
              </a:rPr>
              <a:t> Based)</a:t>
            </a:r>
          </a:p>
        </p:txBody>
      </p:sp>
      <p:pic>
        <p:nvPicPr>
          <p:cNvPr id="4" name="Picture 3">
            <a:extLst>
              <a:ext uri="{FF2B5EF4-FFF2-40B4-BE49-F238E27FC236}">
                <a16:creationId xmlns:a16="http://schemas.microsoft.com/office/drawing/2014/main" id="{8A189E68-94E7-9C74-A50B-D6CF9F2222DB}"/>
              </a:ext>
            </a:extLst>
          </p:cNvPr>
          <p:cNvPicPr>
            <a:picLocks noChangeAspect="1"/>
          </p:cNvPicPr>
          <p:nvPr/>
        </p:nvPicPr>
        <p:blipFill>
          <a:blip r:embed="rId3"/>
          <a:stretch>
            <a:fillRect/>
          </a:stretch>
        </p:blipFill>
        <p:spPr>
          <a:xfrm>
            <a:off x="8403336" y="1795151"/>
            <a:ext cx="3407941" cy="5003147"/>
          </a:xfrm>
          <a:prstGeom prst="rect">
            <a:avLst/>
          </a:prstGeom>
        </p:spPr>
      </p:pic>
      <p:pic>
        <p:nvPicPr>
          <p:cNvPr id="21" name="Picture 20" descr="Icon&#10;&#10;Description automatically generated">
            <a:extLst>
              <a:ext uri="{FF2B5EF4-FFF2-40B4-BE49-F238E27FC236}">
                <a16:creationId xmlns:a16="http://schemas.microsoft.com/office/drawing/2014/main" id="{9DBE2811-4439-409C-9A81-0880F97CB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4191" y="1430201"/>
            <a:ext cx="610497" cy="610497"/>
          </a:xfrm>
          <a:prstGeom prst="rect">
            <a:avLst/>
          </a:prstGeom>
        </p:spPr>
      </p:pic>
      <p:pic>
        <p:nvPicPr>
          <p:cNvPr id="28" name="Picture 27">
            <a:extLst>
              <a:ext uri="{FF2B5EF4-FFF2-40B4-BE49-F238E27FC236}">
                <a16:creationId xmlns:a16="http://schemas.microsoft.com/office/drawing/2014/main" id="{009AD715-2A0D-0919-8292-0878F7978359}"/>
              </a:ext>
            </a:extLst>
          </p:cNvPr>
          <p:cNvPicPr>
            <a:picLocks noChangeAspect="1"/>
          </p:cNvPicPr>
          <p:nvPr/>
        </p:nvPicPr>
        <p:blipFill>
          <a:blip r:embed="rId5"/>
          <a:stretch>
            <a:fillRect/>
          </a:stretch>
        </p:blipFill>
        <p:spPr>
          <a:xfrm>
            <a:off x="600789" y="1352104"/>
            <a:ext cx="2890119" cy="4340801"/>
          </a:xfrm>
          <a:prstGeom prst="rect">
            <a:avLst/>
          </a:prstGeom>
        </p:spPr>
      </p:pic>
      <p:pic>
        <p:nvPicPr>
          <p:cNvPr id="7" name="Picture 6" descr="Icon&#10;&#10;Description automatically generated">
            <a:extLst>
              <a:ext uri="{FF2B5EF4-FFF2-40B4-BE49-F238E27FC236}">
                <a16:creationId xmlns:a16="http://schemas.microsoft.com/office/drawing/2014/main" id="{24D73984-406E-89D7-8D8D-60989B22B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529" y="909638"/>
            <a:ext cx="610497" cy="610497"/>
          </a:xfrm>
          <a:prstGeom prst="rect">
            <a:avLst/>
          </a:prstGeom>
        </p:spPr>
      </p:pic>
      <p:cxnSp>
        <p:nvCxnSpPr>
          <p:cNvPr id="11" name="Straight Arrow Connector 10">
            <a:extLst>
              <a:ext uri="{FF2B5EF4-FFF2-40B4-BE49-F238E27FC236}">
                <a16:creationId xmlns:a16="http://schemas.microsoft.com/office/drawing/2014/main" id="{DEB27090-2C5A-C59C-1718-A5F5A7A047CF}"/>
              </a:ext>
            </a:extLst>
          </p:cNvPr>
          <p:cNvCxnSpPr>
            <a:cxnSpLocks/>
          </p:cNvCxnSpPr>
          <p:nvPr/>
        </p:nvCxnSpPr>
        <p:spPr>
          <a:xfrm>
            <a:off x="1810512" y="3511296"/>
            <a:ext cx="6922008" cy="118872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846130A-3A10-5205-8479-2D12A3D5FDA3}"/>
              </a:ext>
            </a:extLst>
          </p:cNvPr>
          <p:cNvCxnSpPr>
            <a:cxnSpLocks/>
          </p:cNvCxnSpPr>
          <p:nvPr/>
        </p:nvCxnSpPr>
        <p:spPr>
          <a:xfrm>
            <a:off x="2340864" y="4105656"/>
            <a:ext cx="6391656" cy="187452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65017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66C7-F833-A417-CFE5-E99DD6E29C25}"/>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C0A7A4D3-A400-8199-C8B8-C99C7C3F631B}"/>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1FFD1061-AED0-D3E5-557E-6D6782781153}"/>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95FE1765-442C-837B-44AF-C951F3A782F0}"/>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2CA0520C-92E0-E73E-019D-BFCC34FC5E34}"/>
              </a:ext>
            </a:extLst>
          </p:cNvPr>
          <p:cNvSpPr txBox="1"/>
          <p:nvPr/>
        </p:nvSpPr>
        <p:spPr>
          <a:xfrm>
            <a:off x="2926596" y="492023"/>
            <a:ext cx="5484159" cy="1200329"/>
          </a:xfrm>
          <a:prstGeom prst="rect">
            <a:avLst/>
          </a:prstGeom>
          <a:noFill/>
        </p:spPr>
        <p:txBody>
          <a:bodyPr wrap="square">
            <a:spAutoFit/>
          </a:bodyPr>
          <a:lstStyle/>
          <a:p>
            <a:pPr algn="ctr"/>
            <a:r>
              <a:rPr lang="en-CA" dirty="0"/>
              <a:t>Note that once an Object’s visibility is set to collapsed, the only way to access it again is by selecting the “Show Document Outline” button…..</a:t>
            </a:r>
          </a:p>
          <a:p>
            <a:pPr algn="ctr"/>
            <a:endParaRPr lang="en-CA" dirty="0"/>
          </a:p>
        </p:txBody>
      </p:sp>
      <p:pic>
        <p:nvPicPr>
          <p:cNvPr id="4" name="Picture 3">
            <a:extLst>
              <a:ext uri="{FF2B5EF4-FFF2-40B4-BE49-F238E27FC236}">
                <a16:creationId xmlns:a16="http://schemas.microsoft.com/office/drawing/2014/main" id="{3879E7EB-F9DF-1A73-675E-9759DB417CB5}"/>
              </a:ext>
            </a:extLst>
          </p:cNvPr>
          <p:cNvPicPr>
            <a:picLocks noChangeAspect="1"/>
          </p:cNvPicPr>
          <p:nvPr/>
        </p:nvPicPr>
        <p:blipFill>
          <a:blip r:embed="rId3"/>
          <a:stretch>
            <a:fillRect/>
          </a:stretch>
        </p:blipFill>
        <p:spPr>
          <a:xfrm>
            <a:off x="287810" y="1810187"/>
            <a:ext cx="11645660" cy="4953853"/>
          </a:xfrm>
          <a:prstGeom prst="rect">
            <a:avLst/>
          </a:prstGeom>
        </p:spPr>
      </p:pic>
      <p:sp>
        <p:nvSpPr>
          <p:cNvPr id="5" name="Oval 4">
            <a:extLst>
              <a:ext uri="{FF2B5EF4-FFF2-40B4-BE49-F238E27FC236}">
                <a16:creationId xmlns:a16="http://schemas.microsoft.com/office/drawing/2014/main" id="{56E39DEC-DD69-53A5-690D-5202322DB83F}"/>
              </a:ext>
            </a:extLst>
          </p:cNvPr>
          <p:cNvSpPr/>
          <p:nvPr/>
        </p:nvSpPr>
        <p:spPr>
          <a:xfrm flipH="1">
            <a:off x="9499003" y="2372264"/>
            <a:ext cx="524889" cy="19335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757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9BCAD-CFF0-7AE2-8168-719279588864}"/>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00CDD4C7-6C50-4197-3FD3-A8EC97AA5CEA}"/>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60C6D1F3-BAD5-BD40-4C0C-90B85A8E1A93}"/>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AE9C50B1-E3B3-12D0-DE0A-AF87E9126764}"/>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Fixture Content</a:t>
            </a:r>
            <a:endParaRPr lang="en-CA" sz="3600" b="0" strike="noStrike" spc="-1" dirty="0">
              <a:latin typeface="Arial"/>
            </a:endParaRPr>
          </a:p>
        </p:txBody>
      </p:sp>
      <p:sp>
        <p:nvSpPr>
          <p:cNvPr id="2" name="TextBox 1">
            <a:extLst>
              <a:ext uri="{FF2B5EF4-FFF2-40B4-BE49-F238E27FC236}">
                <a16:creationId xmlns:a16="http://schemas.microsoft.com/office/drawing/2014/main" id="{7BFA7EEA-D800-6CEF-E8C0-09DB80365154}"/>
              </a:ext>
            </a:extLst>
          </p:cNvPr>
          <p:cNvSpPr txBox="1"/>
          <p:nvPr/>
        </p:nvSpPr>
        <p:spPr>
          <a:xfrm>
            <a:off x="3068859" y="93654"/>
            <a:ext cx="5484159" cy="3139321"/>
          </a:xfrm>
          <a:prstGeom prst="rect">
            <a:avLst/>
          </a:prstGeom>
          <a:noFill/>
        </p:spPr>
        <p:txBody>
          <a:bodyPr wrap="square">
            <a:spAutoFit/>
          </a:bodyPr>
          <a:lstStyle/>
          <a:p>
            <a:pPr algn="ctr"/>
            <a:r>
              <a:rPr lang="en-CA" dirty="0"/>
              <a:t>You may be wondering why we didn’t mention the EcatSlaves_1  and Fixture QA_1 content files.</a:t>
            </a:r>
          </a:p>
          <a:p>
            <a:pPr algn="ctr"/>
            <a:endParaRPr lang="en-CA" dirty="0"/>
          </a:p>
          <a:p>
            <a:pPr algn="ctr"/>
            <a:r>
              <a:rPr lang="en-CA" dirty="0"/>
              <a:t>The </a:t>
            </a:r>
            <a:r>
              <a:rPr lang="en-CA" dirty="0" err="1"/>
              <a:t>EcatSlaves</a:t>
            </a:r>
            <a:r>
              <a:rPr lang="en-CA" dirty="0"/>
              <a:t> content auto configures itself based on the fixture parameters setup in the PLC code.</a:t>
            </a:r>
          </a:p>
          <a:p>
            <a:pPr algn="ctr"/>
            <a:endParaRPr lang="en-CA" dirty="0"/>
          </a:p>
          <a:p>
            <a:pPr algn="ctr"/>
            <a:r>
              <a:rPr lang="en-CA" dirty="0"/>
              <a:t>The QA content is edited in the same manner as the Cylinder / Sensor contents except we only add objects designated by the customer as QA Critical.</a:t>
            </a:r>
          </a:p>
          <a:p>
            <a:pPr algn="ctr"/>
            <a:endParaRPr lang="en-CA" dirty="0"/>
          </a:p>
          <a:p>
            <a:pPr algn="ctr"/>
            <a:endParaRPr lang="en-CA" dirty="0"/>
          </a:p>
        </p:txBody>
      </p:sp>
      <p:pic>
        <p:nvPicPr>
          <p:cNvPr id="6" name="Picture 5">
            <a:extLst>
              <a:ext uri="{FF2B5EF4-FFF2-40B4-BE49-F238E27FC236}">
                <a16:creationId xmlns:a16="http://schemas.microsoft.com/office/drawing/2014/main" id="{D707FE36-6128-C803-D59F-2F09897717AC}"/>
              </a:ext>
            </a:extLst>
          </p:cNvPr>
          <p:cNvPicPr>
            <a:picLocks noChangeAspect="1"/>
          </p:cNvPicPr>
          <p:nvPr/>
        </p:nvPicPr>
        <p:blipFill>
          <a:blip r:embed="rId3"/>
          <a:stretch>
            <a:fillRect/>
          </a:stretch>
        </p:blipFill>
        <p:spPr>
          <a:xfrm>
            <a:off x="120769" y="2648703"/>
            <a:ext cx="3321171" cy="4168964"/>
          </a:xfrm>
          <a:prstGeom prst="rect">
            <a:avLst/>
          </a:prstGeom>
        </p:spPr>
      </p:pic>
      <p:pic>
        <p:nvPicPr>
          <p:cNvPr id="8" name="Picture 7">
            <a:extLst>
              <a:ext uri="{FF2B5EF4-FFF2-40B4-BE49-F238E27FC236}">
                <a16:creationId xmlns:a16="http://schemas.microsoft.com/office/drawing/2014/main" id="{4F2B3C02-AB26-2DD2-5F85-68709BF790B1}"/>
              </a:ext>
            </a:extLst>
          </p:cNvPr>
          <p:cNvPicPr>
            <a:picLocks noChangeAspect="1"/>
          </p:cNvPicPr>
          <p:nvPr/>
        </p:nvPicPr>
        <p:blipFill>
          <a:blip r:embed="rId4"/>
          <a:stretch>
            <a:fillRect/>
          </a:stretch>
        </p:blipFill>
        <p:spPr>
          <a:xfrm>
            <a:off x="5323936" y="4047385"/>
            <a:ext cx="3906328" cy="2935480"/>
          </a:xfrm>
          <a:prstGeom prst="rect">
            <a:avLst/>
          </a:prstGeom>
        </p:spPr>
      </p:pic>
      <p:cxnSp>
        <p:nvCxnSpPr>
          <p:cNvPr id="9" name="Straight Arrow Connector 8">
            <a:extLst>
              <a:ext uri="{FF2B5EF4-FFF2-40B4-BE49-F238E27FC236}">
                <a16:creationId xmlns:a16="http://schemas.microsoft.com/office/drawing/2014/main" id="{5B9D85B8-577B-C2F8-89B2-737063C4BFE1}"/>
              </a:ext>
            </a:extLst>
          </p:cNvPr>
          <p:cNvCxnSpPr>
            <a:cxnSpLocks/>
          </p:cNvCxnSpPr>
          <p:nvPr/>
        </p:nvCxnSpPr>
        <p:spPr>
          <a:xfrm flipV="1">
            <a:off x="2130725" y="6206815"/>
            <a:ext cx="3712463" cy="16810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1E54E77A-1321-A9F5-E4AC-F142B07CE0F8}"/>
              </a:ext>
            </a:extLst>
          </p:cNvPr>
          <p:cNvPicPr>
            <a:picLocks noChangeAspect="1"/>
          </p:cNvPicPr>
          <p:nvPr/>
        </p:nvPicPr>
        <p:blipFill>
          <a:blip r:embed="rId5"/>
          <a:stretch>
            <a:fillRect/>
          </a:stretch>
        </p:blipFill>
        <p:spPr>
          <a:xfrm>
            <a:off x="8553018" y="2247348"/>
            <a:ext cx="3488624" cy="2606247"/>
          </a:xfrm>
          <a:prstGeom prst="rect">
            <a:avLst/>
          </a:prstGeom>
        </p:spPr>
      </p:pic>
      <p:cxnSp>
        <p:nvCxnSpPr>
          <p:cNvPr id="12" name="Straight Arrow Connector 11">
            <a:extLst>
              <a:ext uri="{FF2B5EF4-FFF2-40B4-BE49-F238E27FC236}">
                <a16:creationId xmlns:a16="http://schemas.microsoft.com/office/drawing/2014/main" id="{C62FD955-AFD6-5D2D-5C37-7DB8601635B9}"/>
              </a:ext>
            </a:extLst>
          </p:cNvPr>
          <p:cNvCxnSpPr>
            <a:cxnSpLocks/>
          </p:cNvCxnSpPr>
          <p:nvPr/>
        </p:nvCxnSpPr>
        <p:spPr>
          <a:xfrm flipV="1">
            <a:off x="2340000" y="3296520"/>
            <a:ext cx="6320921" cy="251643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9814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7D57-011C-37F0-9D8B-43AD891A702A}"/>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AF8195B6-F30E-D901-B8E7-9C38283D1807}"/>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8AC9E042-EB6E-DDA6-B497-F183347C914C}"/>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3B61B7B4-286B-7D7A-CCFA-F7AEF64DFC4E}"/>
              </a:ext>
            </a:extLst>
          </p:cNvPr>
          <p:cNvSpPr txBox="1"/>
          <p:nvPr/>
        </p:nvSpPr>
        <p:spPr>
          <a:xfrm>
            <a:off x="618120" y="1620691"/>
            <a:ext cx="10783231" cy="5909310"/>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pPr lvl="4"/>
            <a:endParaRPr lang="en-CA" dirty="0"/>
          </a:p>
          <a:p>
            <a:endParaRPr lang="en-CA" sz="2800" dirty="0"/>
          </a:p>
          <a:p>
            <a:endParaRPr lang="en-CA" sz="2800" dirty="0"/>
          </a:p>
          <a:p>
            <a:endParaRPr lang="en-CA" sz="2800" dirty="0"/>
          </a:p>
          <a:p>
            <a:endParaRPr lang="en-CA" sz="2800" dirty="0"/>
          </a:p>
        </p:txBody>
      </p:sp>
      <p:sp>
        <p:nvSpPr>
          <p:cNvPr id="5" name="Oval 4">
            <a:extLst>
              <a:ext uri="{FF2B5EF4-FFF2-40B4-BE49-F238E27FC236}">
                <a16:creationId xmlns:a16="http://schemas.microsoft.com/office/drawing/2014/main" id="{12D9ABD2-B4B9-83D8-6485-D1E42FDF933A}"/>
              </a:ext>
            </a:extLst>
          </p:cNvPr>
          <p:cNvSpPr/>
          <p:nvPr/>
        </p:nvSpPr>
        <p:spPr>
          <a:xfrm flipH="1">
            <a:off x="2156604" y="4606504"/>
            <a:ext cx="3821502" cy="32780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A green check mark with black outline&#10;&#10;Description automatically generated">
            <a:extLst>
              <a:ext uri="{FF2B5EF4-FFF2-40B4-BE49-F238E27FC236}">
                <a16:creationId xmlns:a16="http://schemas.microsoft.com/office/drawing/2014/main" id="{F3CA7616-BB95-2C18-5870-F9DC2D83F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0" y="3812878"/>
            <a:ext cx="241063" cy="243888"/>
          </a:xfrm>
          <a:prstGeom prst="rect">
            <a:avLst/>
          </a:prstGeom>
        </p:spPr>
      </p:pic>
      <p:pic>
        <p:nvPicPr>
          <p:cNvPr id="6" name="Picture 5" descr="A green check mark with black outline&#10;&#10;Description automatically generated">
            <a:extLst>
              <a:ext uri="{FF2B5EF4-FFF2-40B4-BE49-F238E27FC236}">
                <a16:creationId xmlns:a16="http://schemas.microsoft.com/office/drawing/2014/main" id="{B60CC2E7-D8AF-BCE0-FD80-077F46A69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087747"/>
            <a:ext cx="241063" cy="243888"/>
          </a:xfrm>
          <a:prstGeom prst="rect">
            <a:avLst/>
          </a:prstGeom>
        </p:spPr>
      </p:pic>
      <p:pic>
        <p:nvPicPr>
          <p:cNvPr id="7" name="Picture 6" descr="A green check mark with black outline&#10;&#10;Description automatically generated">
            <a:extLst>
              <a:ext uri="{FF2B5EF4-FFF2-40B4-BE49-F238E27FC236}">
                <a16:creationId xmlns:a16="http://schemas.microsoft.com/office/drawing/2014/main" id="{1AB1DA7A-5C17-67EC-08A5-4E207C8C2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59" y="4362616"/>
            <a:ext cx="241063" cy="243888"/>
          </a:xfrm>
          <a:prstGeom prst="rect">
            <a:avLst/>
          </a:prstGeom>
        </p:spPr>
      </p:pic>
    </p:spTree>
    <p:extLst>
      <p:ext uri="{BB962C8B-B14F-4D97-AF65-F5344CB8AC3E}">
        <p14:creationId xmlns:p14="http://schemas.microsoft.com/office/powerpoint/2010/main" val="2803884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E6CB9-6784-D249-B89A-855850467274}"/>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DD00CBE4-0111-2511-4CA4-DCA1C345B67F}"/>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398269EA-3C8C-A7A6-0488-A95CAEEA4004}"/>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2C50DC5A-AC24-0013-C677-C35F28BEF1D5}"/>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Fault Messages</a:t>
            </a:r>
            <a:endParaRPr lang="en-CA" sz="3600" b="0" strike="noStrike" spc="-1" dirty="0">
              <a:latin typeface="Arial"/>
            </a:endParaRPr>
          </a:p>
        </p:txBody>
      </p:sp>
      <p:sp>
        <p:nvSpPr>
          <p:cNvPr id="2" name="TextBox 1">
            <a:extLst>
              <a:ext uri="{FF2B5EF4-FFF2-40B4-BE49-F238E27FC236}">
                <a16:creationId xmlns:a16="http://schemas.microsoft.com/office/drawing/2014/main" id="{BEED8376-ED58-DE90-64A6-09257A42516E}"/>
              </a:ext>
            </a:extLst>
          </p:cNvPr>
          <p:cNvSpPr txBox="1"/>
          <p:nvPr/>
        </p:nvSpPr>
        <p:spPr>
          <a:xfrm>
            <a:off x="3068859" y="93654"/>
            <a:ext cx="5484159" cy="2031325"/>
          </a:xfrm>
          <a:prstGeom prst="rect">
            <a:avLst/>
          </a:prstGeom>
          <a:noFill/>
        </p:spPr>
        <p:txBody>
          <a:bodyPr wrap="square">
            <a:spAutoFit/>
          </a:bodyPr>
          <a:lstStyle/>
          <a:p>
            <a:pPr algn="ctr"/>
            <a:r>
              <a:rPr lang="en-CA" dirty="0"/>
              <a:t>During the application development process, there may become the need to edit or update fault messages. New to 6.10 we now store and retrieve our fault messages from a local Database. Let’s explore the example of adding in a new custom message:</a:t>
            </a:r>
          </a:p>
          <a:p>
            <a:pPr algn="ctr"/>
            <a:endParaRPr lang="en-CA" dirty="0"/>
          </a:p>
          <a:p>
            <a:pPr algn="ctr"/>
            <a:endParaRPr lang="en-CA" dirty="0"/>
          </a:p>
        </p:txBody>
      </p:sp>
      <p:pic>
        <p:nvPicPr>
          <p:cNvPr id="7" name="Picture 6">
            <a:extLst>
              <a:ext uri="{FF2B5EF4-FFF2-40B4-BE49-F238E27FC236}">
                <a16:creationId xmlns:a16="http://schemas.microsoft.com/office/drawing/2014/main" id="{8C23307A-BA34-A982-3081-4556AAA2725F}"/>
              </a:ext>
            </a:extLst>
          </p:cNvPr>
          <p:cNvPicPr>
            <a:picLocks noChangeAspect="1"/>
          </p:cNvPicPr>
          <p:nvPr/>
        </p:nvPicPr>
        <p:blipFill>
          <a:blip r:embed="rId3"/>
          <a:stretch>
            <a:fillRect/>
          </a:stretch>
        </p:blipFill>
        <p:spPr>
          <a:xfrm>
            <a:off x="1933902" y="2450225"/>
            <a:ext cx="7685059" cy="3300907"/>
          </a:xfrm>
          <a:prstGeom prst="rect">
            <a:avLst/>
          </a:prstGeom>
          <a:ln>
            <a:noFill/>
          </a:ln>
          <a:effectLst>
            <a:outerShdw blurRad="292100" dist="139700" dir="2700000" algn="tl" rotWithShape="0">
              <a:srgbClr val="333333">
                <a:alpha val="65000"/>
              </a:srgbClr>
            </a:outerShdw>
          </a:effectLst>
        </p:spPr>
      </p:pic>
      <p:sp>
        <p:nvSpPr>
          <p:cNvPr id="10" name="Oval 9">
            <a:extLst>
              <a:ext uri="{FF2B5EF4-FFF2-40B4-BE49-F238E27FC236}">
                <a16:creationId xmlns:a16="http://schemas.microsoft.com/office/drawing/2014/main" id="{09260211-D6A0-2D47-60BB-25BF78AAD68A}"/>
              </a:ext>
            </a:extLst>
          </p:cNvPr>
          <p:cNvSpPr/>
          <p:nvPr/>
        </p:nvSpPr>
        <p:spPr>
          <a:xfrm flipH="1">
            <a:off x="5244859" y="2893740"/>
            <a:ext cx="3726612" cy="149236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2217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CE836-0277-A1EA-BB40-59A752D70F10}"/>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BB0CDB9D-7868-C3A4-4D69-884296D9CFD6}"/>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A808FC6F-D02B-CFD9-5749-81394425932D}"/>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911DDBA6-126E-6914-C8C4-83C5870ECC96}"/>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Fault Messages</a:t>
            </a:r>
            <a:endParaRPr lang="en-CA" sz="3600" b="0" strike="noStrike" spc="-1" dirty="0">
              <a:latin typeface="Arial"/>
            </a:endParaRPr>
          </a:p>
        </p:txBody>
      </p:sp>
      <p:sp>
        <p:nvSpPr>
          <p:cNvPr id="2" name="TextBox 1">
            <a:extLst>
              <a:ext uri="{FF2B5EF4-FFF2-40B4-BE49-F238E27FC236}">
                <a16:creationId xmlns:a16="http://schemas.microsoft.com/office/drawing/2014/main" id="{D7FDAE83-4ADD-A966-FE04-8D10D8249E3C}"/>
              </a:ext>
            </a:extLst>
          </p:cNvPr>
          <p:cNvSpPr txBox="1"/>
          <p:nvPr/>
        </p:nvSpPr>
        <p:spPr>
          <a:xfrm>
            <a:off x="3068859" y="93654"/>
            <a:ext cx="5484159" cy="3139321"/>
          </a:xfrm>
          <a:prstGeom prst="rect">
            <a:avLst/>
          </a:prstGeom>
          <a:noFill/>
        </p:spPr>
        <p:txBody>
          <a:bodyPr wrap="square">
            <a:spAutoFit/>
          </a:bodyPr>
          <a:lstStyle/>
          <a:p>
            <a:pPr algn="ctr"/>
            <a:r>
              <a:rPr lang="en-CA" dirty="0"/>
              <a:t>Our local Database is served through a product called PostgreSQL, the administrative tool to interact with the Database is called Postgres (Elephant icon). Double click </a:t>
            </a:r>
            <a:r>
              <a:rPr lang="en-CA" dirty="0" err="1"/>
              <a:t>pgAdmin</a:t>
            </a:r>
            <a:r>
              <a:rPr lang="en-CA" dirty="0"/>
              <a:t> and log into the Database Server. Navigate to the UI Database then drill down to Schemas -&gt; public -&gt; Tables -&gt; </a:t>
            </a:r>
            <a:r>
              <a:rPr lang="en-CA" dirty="0" err="1"/>
              <a:t>alarm_messages</a:t>
            </a:r>
            <a:endParaRPr lang="en-CA" dirty="0"/>
          </a:p>
          <a:p>
            <a:pPr algn="ctr"/>
            <a:r>
              <a:rPr lang="en-CA" dirty="0"/>
              <a:t>Right click the </a:t>
            </a:r>
            <a:r>
              <a:rPr lang="en-CA" dirty="0" err="1"/>
              <a:t>alarm_messages</a:t>
            </a:r>
            <a:r>
              <a:rPr lang="en-CA" dirty="0"/>
              <a:t> table and select “View/Edit Data” then “All Rows”</a:t>
            </a:r>
          </a:p>
          <a:p>
            <a:pPr algn="ctr"/>
            <a:endParaRPr lang="en-CA" dirty="0"/>
          </a:p>
          <a:p>
            <a:pPr algn="ctr"/>
            <a:endParaRPr lang="en-CA" dirty="0"/>
          </a:p>
          <a:p>
            <a:pPr algn="ctr"/>
            <a:endParaRPr lang="en-CA" dirty="0"/>
          </a:p>
        </p:txBody>
      </p:sp>
      <p:pic>
        <p:nvPicPr>
          <p:cNvPr id="7" name="Picture 6">
            <a:extLst>
              <a:ext uri="{FF2B5EF4-FFF2-40B4-BE49-F238E27FC236}">
                <a16:creationId xmlns:a16="http://schemas.microsoft.com/office/drawing/2014/main" id="{DBDB1DFB-2F30-77EF-5AA5-59B7428FDE58}"/>
              </a:ext>
            </a:extLst>
          </p:cNvPr>
          <p:cNvPicPr>
            <a:picLocks noChangeAspect="1"/>
          </p:cNvPicPr>
          <p:nvPr/>
        </p:nvPicPr>
        <p:blipFill>
          <a:blip r:embed="rId3"/>
          <a:stretch>
            <a:fillRect/>
          </a:stretch>
        </p:blipFill>
        <p:spPr>
          <a:xfrm>
            <a:off x="176907" y="4165602"/>
            <a:ext cx="5783904" cy="248431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9C31340-FEE7-C800-BF70-A974301133B8}"/>
              </a:ext>
            </a:extLst>
          </p:cNvPr>
          <p:cNvPicPr>
            <a:picLocks noChangeAspect="1"/>
          </p:cNvPicPr>
          <p:nvPr/>
        </p:nvPicPr>
        <p:blipFill>
          <a:blip r:embed="rId4"/>
          <a:stretch>
            <a:fillRect/>
          </a:stretch>
        </p:blipFill>
        <p:spPr>
          <a:xfrm>
            <a:off x="8653987" y="1988847"/>
            <a:ext cx="3209868" cy="4661073"/>
          </a:xfrm>
          <a:prstGeom prst="rect">
            <a:avLst/>
          </a:prstGeom>
          <a:ln>
            <a:noFill/>
          </a:ln>
          <a:effectLst>
            <a:outerShdw blurRad="292100" dist="139700" dir="2700000" algn="tl" rotWithShape="0">
              <a:srgbClr val="333333">
                <a:alpha val="65000"/>
              </a:srgbClr>
            </a:outerShdw>
          </a:effectLst>
        </p:spPr>
      </p:pic>
      <p:pic>
        <p:nvPicPr>
          <p:cNvPr id="1036" name="Picture 12" descr="Getting Started With PostgreSQL. There are numerous different types of… |  by Alex Mitrani | Medium">
            <a:extLst>
              <a:ext uri="{FF2B5EF4-FFF2-40B4-BE49-F238E27FC236}">
                <a16:creationId xmlns:a16="http://schemas.microsoft.com/office/drawing/2014/main" id="{E5EECF58-C20B-D496-AFC9-35F388CB2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6326" y="2923828"/>
            <a:ext cx="3040316" cy="139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10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693F-1CD4-4D65-F133-C34922944F23}"/>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148E17BB-E36F-36DB-6AFC-24215F0BC87D}"/>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6961AFC4-A02C-C4D0-529C-11CD606A9FD9}"/>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21113CDD-22BC-DB77-D8B8-40EC1F7CDF1A}"/>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Fault Messages</a:t>
            </a:r>
            <a:endParaRPr lang="en-CA" sz="3600" b="0" strike="noStrike" spc="-1" dirty="0">
              <a:latin typeface="Arial"/>
            </a:endParaRPr>
          </a:p>
        </p:txBody>
      </p:sp>
      <p:sp>
        <p:nvSpPr>
          <p:cNvPr id="2" name="TextBox 1">
            <a:extLst>
              <a:ext uri="{FF2B5EF4-FFF2-40B4-BE49-F238E27FC236}">
                <a16:creationId xmlns:a16="http://schemas.microsoft.com/office/drawing/2014/main" id="{6D856AD4-68E5-4927-8D43-8630F3A3B91F}"/>
              </a:ext>
            </a:extLst>
          </p:cNvPr>
          <p:cNvSpPr txBox="1"/>
          <p:nvPr/>
        </p:nvSpPr>
        <p:spPr>
          <a:xfrm>
            <a:off x="3140015" y="346985"/>
            <a:ext cx="5484159" cy="2585323"/>
          </a:xfrm>
          <a:prstGeom prst="rect">
            <a:avLst/>
          </a:prstGeom>
          <a:noFill/>
        </p:spPr>
        <p:txBody>
          <a:bodyPr wrap="square">
            <a:spAutoFit/>
          </a:bodyPr>
          <a:lstStyle/>
          <a:p>
            <a:pPr algn="ctr"/>
            <a:r>
              <a:rPr lang="en-CA" dirty="0"/>
              <a:t>Scroll down through the resultant table data until you get to the fault message you want to edit (in our case Fault 1639). Double click to launch the editor, edit the text as required then click ok.</a:t>
            </a:r>
          </a:p>
          <a:p>
            <a:pPr algn="ctr"/>
            <a:r>
              <a:rPr lang="en-CA" dirty="0"/>
              <a:t>To finalize the edit, simply select the “Save Data Changes” bottom, done! Now let’s test…..</a:t>
            </a:r>
          </a:p>
          <a:p>
            <a:pPr algn="ctr"/>
            <a:endParaRPr lang="en-CA" dirty="0"/>
          </a:p>
          <a:p>
            <a:pPr algn="ctr"/>
            <a:endParaRPr lang="en-CA" dirty="0"/>
          </a:p>
          <a:p>
            <a:pPr algn="ctr"/>
            <a:endParaRPr lang="en-CA" dirty="0"/>
          </a:p>
        </p:txBody>
      </p:sp>
      <p:pic>
        <p:nvPicPr>
          <p:cNvPr id="1036" name="Picture 12" descr="Getting Started With PostgreSQL. There are numerous different types of… |  by Alex Mitrani | Medium">
            <a:extLst>
              <a:ext uri="{FF2B5EF4-FFF2-40B4-BE49-F238E27FC236}">
                <a16:creationId xmlns:a16="http://schemas.microsoft.com/office/drawing/2014/main" id="{B54BA973-9760-081C-305F-116F0DF65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45" y="1079281"/>
            <a:ext cx="1586919" cy="7284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0457331-2ACC-9234-EF69-D01F1E99E978}"/>
              </a:ext>
            </a:extLst>
          </p:cNvPr>
          <p:cNvPicPr>
            <a:picLocks noChangeAspect="1"/>
          </p:cNvPicPr>
          <p:nvPr/>
        </p:nvPicPr>
        <p:blipFill>
          <a:blip r:embed="rId4"/>
          <a:stretch>
            <a:fillRect/>
          </a:stretch>
        </p:blipFill>
        <p:spPr>
          <a:xfrm>
            <a:off x="541957" y="2071734"/>
            <a:ext cx="2866741" cy="199514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2FE5C48-7A70-7B38-BA15-8DD7BAEE8409}"/>
              </a:ext>
            </a:extLst>
          </p:cNvPr>
          <p:cNvPicPr>
            <a:picLocks noChangeAspect="1"/>
          </p:cNvPicPr>
          <p:nvPr/>
        </p:nvPicPr>
        <p:blipFill>
          <a:blip r:embed="rId5"/>
          <a:stretch>
            <a:fillRect/>
          </a:stretch>
        </p:blipFill>
        <p:spPr>
          <a:xfrm>
            <a:off x="2833289" y="2568097"/>
            <a:ext cx="3262711" cy="197698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E2EDA7F-F702-DCD9-B72B-3BFD272AC77E}"/>
              </a:ext>
            </a:extLst>
          </p:cNvPr>
          <p:cNvPicPr>
            <a:picLocks noChangeAspect="1"/>
          </p:cNvPicPr>
          <p:nvPr/>
        </p:nvPicPr>
        <p:blipFill>
          <a:blip r:embed="rId6"/>
          <a:stretch>
            <a:fillRect/>
          </a:stretch>
        </p:blipFill>
        <p:spPr>
          <a:xfrm>
            <a:off x="5796883" y="3615678"/>
            <a:ext cx="3262711" cy="211910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F687DB99-6CFA-5112-F231-F61AA0F82323}"/>
              </a:ext>
            </a:extLst>
          </p:cNvPr>
          <p:cNvPicPr>
            <a:picLocks noChangeAspect="1"/>
          </p:cNvPicPr>
          <p:nvPr/>
        </p:nvPicPr>
        <p:blipFill>
          <a:blip r:embed="rId7"/>
          <a:stretch>
            <a:fillRect/>
          </a:stretch>
        </p:blipFill>
        <p:spPr>
          <a:xfrm>
            <a:off x="8736197" y="4314492"/>
            <a:ext cx="3036666" cy="2126451"/>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01B9ECFE-B228-37ED-E848-1F86135B920C}"/>
              </a:ext>
            </a:extLst>
          </p:cNvPr>
          <p:cNvSpPr/>
          <p:nvPr/>
        </p:nvSpPr>
        <p:spPr>
          <a:xfrm flipH="1">
            <a:off x="10103410" y="4166558"/>
            <a:ext cx="354658" cy="50867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54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4F64-7B1C-9C37-A94F-CD7834D9FDCC}"/>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72121BA1-EC3F-F502-4F8F-8F4666FB364C}"/>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E2AD1BE4-7E40-C62C-F573-9535B2C4538B}"/>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CEE8064C-AD22-72E9-8B88-4DD69574DEE4}"/>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Fault Messages</a:t>
            </a:r>
            <a:endParaRPr lang="en-CA" sz="3600" b="0" strike="noStrike" spc="-1" dirty="0">
              <a:latin typeface="Arial"/>
            </a:endParaRPr>
          </a:p>
        </p:txBody>
      </p:sp>
      <p:sp>
        <p:nvSpPr>
          <p:cNvPr id="2" name="TextBox 1">
            <a:extLst>
              <a:ext uri="{FF2B5EF4-FFF2-40B4-BE49-F238E27FC236}">
                <a16:creationId xmlns:a16="http://schemas.microsoft.com/office/drawing/2014/main" id="{33F54E4F-67BF-B8A9-8412-BC5CFC5DF088}"/>
              </a:ext>
            </a:extLst>
          </p:cNvPr>
          <p:cNvSpPr txBox="1"/>
          <p:nvPr/>
        </p:nvSpPr>
        <p:spPr>
          <a:xfrm>
            <a:off x="2755870" y="208080"/>
            <a:ext cx="5984491" cy="2862322"/>
          </a:xfrm>
          <a:prstGeom prst="rect">
            <a:avLst/>
          </a:prstGeom>
          <a:noFill/>
        </p:spPr>
        <p:txBody>
          <a:bodyPr wrap="square">
            <a:spAutoFit/>
          </a:bodyPr>
          <a:lstStyle/>
          <a:p>
            <a:pPr algn="ctr"/>
            <a:r>
              <a:rPr lang="en-CA" dirty="0"/>
              <a:t>Ensure your PLC and UI (</a:t>
            </a:r>
            <a:r>
              <a:rPr lang="en-CA" dirty="0" err="1"/>
              <a:t>TcHmi</a:t>
            </a:r>
            <a:r>
              <a:rPr lang="en-CA" dirty="0"/>
              <a:t>) projects are deployed, log into the PLC and force the new fault, check to ensure the new fault message is displayed properly on the UI fault content.</a:t>
            </a:r>
          </a:p>
          <a:p>
            <a:pPr algn="ctr"/>
            <a:endParaRPr lang="en-CA" dirty="0"/>
          </a:p>
          <a:p>
            <a:pPr algn="ctr"/>
            <a:r>
              <a:rPr lang="en-CA" dirty="0"/>
              <a:t>Once you are done editing the fault messages in the Database, it is good practice to backup the database, details of this can be found in the FW Getting Started guide</a:t>
            </a:r>
          </a:p>
          <a:p>
            <a:pPr algn="ctr"/>
            <a:endParaRPr lang="en-CA" dirty="0"/>
          </a:p>
          <a:p>
            <a:pPr algn="ctr"/>
            <a:endParaRPr lang="en-CA" dirty="0"/>
          </a:p>
          <a:p>
            <a:pPr algn="ctr"/>
            <a:endParaRPr lang="en-CA" dirty="0"/>
          </a:p>
        </p:txBody>
      </p:sp>
      <p:pic>
        <p:nvPicPr>
          <p:cNvPr id="4" name="Picture 3">
            <a:extLst>
              <a:ext uri="{FF2B5EF4-FFF2-40B4-BE49-F238E27FC236}">
                <a16:creationId xmlns:a16="http://schemas.microsoft.com/office/drawing/2014/main" id="{C95A04CA-E367-64DA-04B7-B9906E9E3F0C}"/>
              </a:ext>
            </a:extLst>
          </p:cNvPr>
          <p:cNvPicPr>
            <a:picLocks noChangeAspect="1"/>
          </p:cNvPicPr>
          <p:nvPr/>
        </p:nvPicPr>
        <p:blipFill>
          <a:blip r:embed="rId3"/>
          <a:stretch>
            <a:fillRect/>
          </a:stretch>
        </p:blipFill>
        <p:spPr>
          <a:xfrm>
            <a:off x="425950" y="2460862"/>
            <a:ext cx="5456144" cy="170808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661EBB0-B6F7-1E86-A468-5374FF6CB1EC}"/>
              </a:ext>
            </a:extLst>
          </p:cNvPr>
          <p:cNvPicPr>
            <a:picLocks noChangeAspect="1"/>
          </p:cNvPicPr>
          <p:nvPr/>
        </p:nvPicPr>
        <p:blipFill>
          <a:blip r:embed="rId4"/>
          <a:stretch>
            <a:fillRect/>
          </a:stretch>
        </p:blipFill>
        <p:spPr>
          <a:xfrm>
            <a:off x="3489789" y="4006560"/>
            <a:ext cx="8276261" cy="2198382"/>
          </a:xfrm>
          <a:prstGeom prst="rect">
            <a:avLst/>
          </a:prstGeom>
        </p:spPr>
      </p:pic>
    </p:spTree>
    <p:extLst>
      <p:ext uri="{BB962C8B-B14F-4D97-AF65-F5344CB8AC3E}">
        <p14:creationId xmlns:p14="http://schemas.microsoft.com/office/powerpoint/2010/main" val="372092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F2C1-E2F4-FD7D-13EC-061D2EFB45ED}"/>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48728CB2-A3BD-A147-8109-6DFF7563C888}"/>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D27B9D3C-980E-49B1-316B-6C2BFEEB8A8E}"/>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10DFED2A-2C7D-D469-EAFD-5D7E6493DDA5}"/>
              </a:ext>
            </a:extLst>
          </p:cNvPr>
          <p:cNvSpPr txBox="1"/>
          <p:nvPr/>
        </p:nvSpPr>
        <p:spPr>
          <a:xfrm>
            <a:off x="618120" y="1620691"/>
            <a:ext cx="10783231" cy="5909310"/>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pPr lvl="4"/>
            <a:endParaRPr lang="en-CA" dirty="0"/>
          </a:p>
          <a:p>
            <a:endParaRPr lang="en-CA" sz="2800" dirty="0"/>
          </a:p>
          <a:p>
            <a:endParaRPr lang="en-CA" sz="2800" dirty="0"/>
          </a:p>
          <a:p>
            <a:endParaRPr lang="en-CA" sz="2800" dirty="0"/>
          </a:p>
          <a:p>
            <a:endParaRPr lang="en-CA" sz="2800" dirty="0"/>
          </a:p>
        </p:txBody>
      </p:sp>
      <p:sp>
        <p:nvSpPr>
          <p:cNvPr id="5" name="Oval 4">
            <a:extLst>
              <a:ext uri="{FF2B5EF4-FFF2-40B4-BE49-F238E27FC236}">
                <a16:creationId xmlns:a16="http://schemas.microsoft.com/office/drawing/2014/main" id="{EEA993C7-0748-5CC7-44B2-D1785CC1DE38}"/>
              </a:ext>
            </a:extLst>
          </p:cNvPr>
          <p:cNvSpPr/>
          <p:nvPr/>
        </p:nvSpPr>
        <p:spPr>
          <a:xfrm flipH="1">
            <a:off x="2208360" y="4873046"/>
            <a:ext cx="3887640" cy="32780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een check mark with black outline&#10;&#10;Description automatically generated">
            <a:extLst>
              <a:ext uri="{FF2B5EF4-FFF2-40B4-BE49-F238E27FC236}">
                <a16:creationId xmlns:a16="http://schemas.microsoft.com/office/drawing/2014/main" id="{E5FC4A27-305A-BDA3-6D8E-DB971EF87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0" y="3812878"/>
            <a:ext cx="241063" cy="243888"/>
          </a:xfrm>
          <a:prstGeom prst="rect">
            <a:avLst/>
          </a:prstGeom>
        </p:spPr>
      </p:pic>
      <p:pic>
        <p:nvPicPr>
          <p:cNvPr id="4" name="Picture 3" descr="A green check mark with black outline&#10;&#10;Description automatically generated">
            <a:extLst>
              <a:ext uri="{FF2B5EF4-FFF2-40B4-BE49-F238E27FC236}">
                <a16:creationId xmlns:a16="http://schemas.microsoft.com/office/drawing/2014/main" id="{263099D0-4E5D-BC7B-C1AD-8E54DEF2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087747"/>
            <a:ext cx="241063" cy="243888"/>
          </a:xfrm>
          <a:prstGeom prst="rect">
            <a:avLst/>
          </a:prstGeom>
        </p:spPr>
      </p:pic>
      <p:pic>
        <p:nvPicPr>
          <p:cNvPr id="6" name="Picture 5" descr="A green check mark with black outline&#10;&#10;Description automatically generated">
            <a:extLst>
              <a:ext uri="{FF2B5EF4-FFF2-40B4-BE49-F238E27FC236}">
                <a16:creationId xmlns:a16="http://schemas.microsoft.com/office/drawing/2014/main" id="{C2E88BB8-F465-6D1B-9C08-F8A432196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362616"/>
            <a:ext cx="241063" cy="243888"/>
          </a:xfrm>
          <a:prstGeom prst="rect">
            <a:avLst/>
          </a:prstGeom>
        </p:spPr>
      </p:pic>
      <p:pic>
        <p:nvPicPr>
          <p:cNvPr id="7" name="Picture 6" descr="A green check mark with black outline&#10;&#10;Description automatically generated">
            <a:extLst>
              <a:ext uri="{FF2B5EF4-FFF2-40B4-BE49-F238E27FC236}">
                <a16:creationId xmlns:a16="http://schemas.microsoft.com/office/drawing/2014/main" id="{BC26C319-83BD-F652-C501-1221DA56A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641360"/>
            <a:ext cx="241063" cy="243888"/>
          </a:xfrm>
          <a:prstGeom prst="rect">
            <a:avLst/>
          </a:prstGeom>
        </p:spPr>
      </p:pic>
    </p:spTree>
    <p:extLst>
      <p:ext uri="{BB962C8B-B14F-4D97-AF65-F5344CB8AC3E}">
        <p14:creationId xmlns:p14="http://schemas.microsoft.com/office/powerpoint/2010/main" val="328259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CF6F-C5F8-0F7E-D14A-E7FAD34C9468}"/>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724157D4-319C-13B2-9677-C7E9BD502CBC}"/>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3C4B2F47-0DE7-CA00-EB97-F0FD826CB5E3}"/>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CAB110CF-31F4-25A1-FF38-6FA39B9549CF}"/>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9ECD9B4F-0725-5041-3913-1194CDB75EEC}"/>
              </a:ext>
            </a:extLst>
          </p:cNvPr>
          <p:cNvSpPr txBox="1"/>
          <p:nvPr/>
        </p:nvSpPr>
        <p:spPr>
          <a:xfrm>
            <a:off x="3516544" y="160443"/>
            <a:ext cx="4983827" cy="2585323"/>
          </a:xfrm>
          <a:prstGeom prst="rect">
            <a:avLst/>
          </a:prstGeom>
          <a:noFill/>
        </p:spPr>
        <p:txBody>
          <a:bodyPr wrap="square">
            <a:spAutoFit/>
          </a:bodyPr>
          <a:lstStyle/>
          <a:p>
            <a:pPr algn="ctr"/>
            <a:r>
              <a:rPr lang="en-CA" dirty="0"/>
              <a:t>In our </a:t>
            </a:r>
            <a:r>
              <a:rPr lang="en-CA" dirty="0" err="1"/>
              <a:t>TcHmi</a:t>
            </a:r>
            <a:r>
              <a:rPr lang="en-CA" dirty="0"/>
              <a:t> project onscreen text is broken up into three groups as per below.</a:t>
            </a:r>
          </a:p>
          <a:p>
            <a:pPr algn="ctr"/>
            <a:endParaRPr lang="en-CA" dirty="0"/>
          </a:p>
          <a:p>
            <a:pPr algn="ctr"/>
            <a:r>
              <a:rPr lang="en-CA" dirty="0"/>
              <a:t>The Fault Messages and Fieldbus I/O naming are all retrieved from the Database and the rest is dealt with internally to the </a:t>
            </a:r>
            <a:r>
              <a:rPr lang="en-CA" dirty="0" err="1"/>
              <a:t>TcHmi</a:t>
            </a:r>
            <a:r>
              <a:rPr lang="en-CA" dirty="0"/>
              <a:t> project.</a:t>
            </a:r>
          </a:p>
          <a:p>
            <a:pPr algn="ctr"/>
            <a:endParaRPr lang="en-CA" dirty="0"/>
          </a:p>
          <a:p>
            <a:pPr algn="ctr"/>
            <a:endParaRPr lang="en-CA" dirty="0"/>
          </a:p>
          <a:p>
            <a:pPr algn="ctr"/>
            <a:endParaRPr lang="en-CA" dirty="0"/>
          </a:p>
        </p:txBody>
      </p:sp>
      <p:pic>
        <p:nvPicPr>
          <p:cNvPr id="6" name="Picture 5">
            <a:extLst>
              <a:ext uri="{FF2B5EF4-FFF2-40B4-BE49-F238E27FC236}">
                <a16:creationId xmlns:a16="http://schemas.microsoft.com/office/drawing/2014/main" id="{79AC763C-0B8C-9E2F-06A3-DDBB7895E4C1}"/>
              </a:ext>
            </a:extLst>
          </p:cNvPr>
          <p:cNvPicPr>
            <a:picLocks noChangeAspect="1"/>
          </p:cNvPicPr>
          <p:nvPr/>
        </p:nvPicPr>
        <p:blipFill>
          <a:blip r:embed="rId3"/>
          <a:srcRect l="16731" r="42269"/>
          <a:stretch/>
        </p:blipFill>
        <p:spPr>
          <a:xfrm>
            <a:off x="940488" y="4236403"/>
            <a:ext cx="2265916" cy="2547023"/>
          </a:xfrm>
          <a:prstGeom prst="rect">
            <a:avLst/>
          </a:prstGeom>
        </p:spPr>
      </p:pic>
      <p:pic>
        <p:nvPicPr>
          <p:cNvPr id="9" name="Picture 8">
            <a:extLst>
              <a:ext uri="{FF2B5EF4-FFF2-40B4-BE49-F238E27FC236}">
                <a16:creationId xmlns:a16="http://schemas.microsoft.com/office/drawing/2014/main" id="{CF0F6C45-D2E8-3F6C-F92B-62F927BBAEA5}"/>
              </a:ext>
            </a:extLst>
          </p:cNvPr>
          <p:cNvPicPr>
            <a:picLocks noChangeAspect="1"/>
          </p:cNvPicPr>
          <p:nvPr/>
        </p:nvPicPr>
        <p:blipFill>
          <a:blip r:embed="rId4"/>
          <a:stretch>
            <a:fillRect/>
          </a:stretch>
        </p:blipFill>
        <p:spPr>
          <a:xfrm>
            <a:off x="3387643" y="4236403"/>
            <a:ext cx="2370873" cy="2547023"/>
          </a:xfrm>
          <a:prstGeom prst="rect">
            <a:avLst/>
          </a:prstGeom>
        </p:spPr>
      </p:pic>
      <p:pic>
        <p:nvPicPr>
          <p:cNvPr id="11" name="Picture 10">
            <a:extLst>
              <a:ext uri="{FF2B5EF4-FFF2-40B4-BE49-F238E27FC236}">
                <a16:creationId xmlns:a16="http://schemas.microsoft.com/office/drawing/2014/main" id="{577C65A9-4FA9-F6E0-FCB5-9C4F1D40F8E4}"/>
              </a:ext>
            </a:extLst>
          </p:cNvPr>
          <p:cNvPicPr>
            <a:picLocks noChangeAspect="1"/>
          </p:cNvPicPr>
          <p:nvPr/>
        </p:nvPicPr>
        <p:blipFill>
          <a:blip r:embed="rId5"/>
          <a:stretch>
            <a:fillRect/>
          </a:stretch>
        </p:blipFill>
        <p:spPr>
          <a:xfrm>
            <a:off x="7618921" y="3714354"/>
            <a:ext cx="4068902" cy="3049686"/>
          </a:xfrm>
          <a:prstGeom prst="rect">
            <a:avLst/>
          </a:prstGeom>
        </p:spPr>
      </p:pic>
      <p:cxnSp>
        <p:nvCxnSpPr>
          <p:cNvPr id="13" name="Straight Arrow Connector 12">
            <a:extLst>
              <a:ext uri="{FF2B5EF4-FFF2-40B4-BE49-F238E27FC236}">
                <a16:creationId xmlns:a16="http://schemas.microsoft.com/office/drawing/2014/main" id="{685F4112-9252-E204-3C1A-85DBF9ED4130}"/>
              </a:ext>
            </a:extLst>
          </p:cNvPr>
          <p:cNvCxnSpPr>
            <a:cxnSpLocks/>
            <a:stCxn id="12" idx="2"/>
            <a:endCxn id="11" idx="0"/>
          </p:cNvCxnSpPr>
          <p:nvPr/>
        </p:nvCxnSpPr>
        <p:spPr>
          <a:xfrm>
            <a:off x="9653372" y="3087603"/>
            <a:ext cx="0" cy="62675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338D16B3-1A89-074E-06BB-17E35BC3FEAD}"/>
              </a:ext>
            </a:extLst>
          </p:cNvPr>
          <p:cNvCxnSpPr>
            <a:cxnSpLocks/>
            <a:stCxn id="17" idx="2"/>
            <a:endCxn id="9" idx="0"/>
          </p:cNvCxnSpPr>
          <p:nvPr/>
        </p:nvCxnSpPr>
        <p:spPr>
          <a:xfrm>
            <a:off x="3266817" y="3449144"/>
            <a:ext cx="1306263" cy="78725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58B04783-0B4E-EA3D-8755-1D4C2E7BCD41}"/>
              </a:ext>
            </a:extLst>
          </p:cNvPr>
          <p:cNvCxnSpPr>
            <a:cxnSpLocks/>
            <a:stCxn id="17" idx="2"/>
            <a:endCxn id="6" idx="0"/>
          </p:cNvCxnSpPr>
          <p:nvPr/>
        </p:nvCxnSpPr>
        <p:spPr>
          <a:xfrm flipH="1">
            <a:off x="2073446" y="3449144"/>
            <a:ext cx="1193371" cy="78725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7" name="Picture 16" descr="Icon&#10;&#10;Description automatically generated">
            <a:extLst>
              <a:ext uri="{FF2B5EF4-FFF2-40B4-BE49-F238E27FC236}">
                <a16:creationId xmlns:a16="http://schemas.microsoft.com/office/drawing/2014/main" id="{7376ABE1-2662-BAAE-195B-5CB153BBBC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1568" y="2838647"/>
            <a:ext cx="610497" cy="610497"/>
          </a:xfrm>
          <a:prstGeom prst="rect">
            <a:avLst/>
          </a:prstGeom>
        </p:spPr>
      </p:pic>
      <p:pic>
        <p:nvPicPr>
          <p:cNvPr id="12" name="Picture 11" descr="Icon&#10;&#10;Description automatically generated">
            <a:extLst>
              <a:ext uri="{FF2B5EF4-FFF2-40B4-BE49-F238E27FC236}">
                <a16:creationId xmlns:a16="http://schemas.microsoft.com/office/drawing/2014/main" id="{899B362F-8FA8-0762-8044-32D3E15F4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8123" y="2477106"/>
            <a:ext cx="610497" cy="610497"/>
          </a:xfrm>
          <a:prstGeom prst="rect">
            <a:avLst/>
          </a:prstGeom>
        </p:spPr>
      </p:pic>
      <p:pic>
        <p:nvPicPr>
          <p:cNvPr id="26" name="Picture 2" descr="Db Icon">
            <a:extLst>
              <a:ext uri="{FF2B5EF4-FFF2-40B4-BE49-F238E27FC236}">
                <a16:creationId xmlns:a16="http://schemas.microsoft.com/office/drawing/2014/main" id="{D318330B-DAB2-681D-43E5-94B497344FBB}"/>
              </a:ext>
            </a:extLst>
          </p:cNvPr>
          <p:cNvPicPr/>
          <p:nvPr/>
        </p:nvPicPr>
        <p:blipFill>
          <a:blip r:embed="rId7"/>
          <a:stretch/>
        </p:blipFill>
        <p:spPr>
          <a:xfrm>
            <a:off x="2918709" y="1792802"/>
            <a:ext cx="696213" cy="652216"/>
          </a:xfrm>
          <a:prstGeom prst="rect">
            <a:avLst/>
          </a:prstGeom>
          <a:ln w="0">
            <a:noFill/>
          </a:ln>
        </p:spPr>
      </p:pic>
      <p:cxnSp>
        <p:nvCxnSpPr>
          <p:cNvPr id="27" name="Straight Arrow Connector 26">
            <a:extLst>
              <a:ext uri="{FF2B5EF4-FFF2-40B4-BE49-F238E27FC236}">
                <a16:creationId xmlns:a16="http://schemas.microsoft.com/office/drawing/2014/main" id="{91E99259-8D12-78F8-5C57-9CDE6CCE4184}"/>
              </a:ext>
            </a:extLst>
          </p:cNvPr>
          <p:cNvCxnSpPr>
            <a:cxnSpLocks/>
            <a:stCxn id="26" idx="2"/>
            <a:endCxn id="17" idx="0"/>
          </p:cNvCxnSpPr>
          <p:nvPr/>
        </p:nvCxnSpPr>
        <p:spPr>
          <a:xfrm>
            <a:off x="3266816" y="2445018"/>
            <a:ext cx="1" cy="39362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0202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29DD0-E3ED-3156-4977-A2F90C6CEC04}"/>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1DFAB5B9-72F2-E6D8-209F-4F0174F840D3}"/>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2CE3A010-209F-3FBB-CE72-83D013B30F6C}"/>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BAB6530F-97FA-F94B-3B46-3C9E783575F1}"/>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2CA19A65-5251-38B3-1379-C8DCE516E9AE}"/>
              </a:ext>
            </a:extLst>
          </p:cNvPr>
          <p:cNvSpPr txBox="1"/>
          <p:nvPr/>
        </p:nvSpPr>
        <p:spPr>
          <a:xfrm>
            <a:off x="3234905" y="162636"/>
            <a:ext cx="5357480" cy="2585323"/>
          </a:xfrm>
          <a:prstGeom prst="rect">
            <a:avLst/>
          </a:prstGeom>
          <a:noFill/>
        </p:spPr>
        <p:txBody>
          <a:bodyPr wrap="square">
            <a:spAutoFit/>
          </a:bodyPr>
          <a:lstStyle/>
          <a:p>
            <a:pPr algn="ctr"/>
            <a:r>
              <a:rPr lang="en-CA" dirty="0"/>
              <a:t>Since the fault messages are retrieved by </a:t>
            </a:r>
            <a:r>
              <a:rPr lang="en-CA" dirty="0" err="1"/>
              <a:t>TcHmi</a:t>
            </a:r>
            <a:r>
              <a:rPr lang="en-CA" dirty="0"/>
              <a:t> from our PostgreSQL Database, we can simply used </a:t>
            </a:r>
            <a:r>
              <a:rPr lang="en-CA" dirty="0" err="1"/>
              <a:t>pgAdmin</a:t>
            </a:r>
            <a:r>
              <a:rPr lang="en-CA" dirty="0"/>
              <a:t> to edit these messages, no different then how we learned to edit fault messages in the previous slides.</a:t>
            </a:r>
          </a:p>
          <a:p>
            <a:pPr algn="ctr"/>
            <a:endParaRPr lang="en-CA" dirty="0"/>
          </a:p>
          <a:p>
            <a:pPr algn="ctr"/>
            <a:r>
              <a:rPr lang="en-CA" dirty="0"/>
              <a:t> </a:t>
            </a:r>
          </a:p>
          <a:p>
            <a:pPr algn="ctr"/>
            <a:endParaRPr lang="en-CA" dirty="0"/>
          </a:p>
          <a:p>
            <a:pPr algn="ctr"/>
            <a:endParaRPr lang="en-CA" dirty="0"/>
          </a:p>
          <a:p>
            <a:pPr algn="ctr"/>
            <a:endParaRPr lang="en-CA" dirty="0"/>
          </a:p>
        </p:txBody>
      </p:sp>
      <p:pic>
        <p:nvPicPr>
          <p:cNvPr id="6" name="Picture 5">
            <a:extLst>
              <a:ext uri="{FF2B5EF4-FFF2-40B4-BE49-F238E27FC236}">
                <a16:creationId xmlns:a16="http://schemas.microsoft.com/office/drawing/2014/main" id="{44A8A0E0-EDB9-2DAB-B4FF-85C7497E3B4F}"/>
              </a:ext>
            </a:extLst>
          </p:cNvPr>
          <p:cNvPicPr>
            <a:picLocks noChangeAspect="1"/>
          </p:cNvPicPr>
          <p:nvPr/>
        </p:nvPicPr>
        <p:blipFill>
          <a:blip r:embed="rId3"/>
          <a:srcRect l="16731" r="42269"/>
          <a:stretch/>
        </p:blipFill>
        <p:spPr>
          <a:xfrm>
            <a:off x="2849592" y="2326118"/>
            <a:ext cx="2447027" cy="2750602"/>
          </a:xfrm>
          <a:prstGeom prst="rect">
            <a:avLst/>
          </a:prstGeom>
        </p:spPr>
      </p:pic>
      <p:pic>
        <p:nvPicPr>
          <p:cNvPr id="9" name="Picture 8">
            <a:extLst>
              <a:ext uri="{FF2B5EF4-FFF2-40B4-BE49-F238E27FC236}">
                <a16:creationId xmlns:a16="http://schemas.microsoft.com/office/drawing/2014/main" id="{3251EA76-83FC-2989-3C88-CCDF5E5C831B}"/>
              </a:ext>
            </a:extLst>
          </p:cNvPr>
          <p:cNvPicPr>
            <a:picLocks noChangeAspect="1"/>
          </p:cNvPicPr>
          <p:nvPr/>
        </p:nvPicPr>
        <p:blipFill>
          <a:blip r:embed="rId4"/>
          <a:stretch>
            <a:fillRect/>
          </a:stretch>
        </p:blipFill>
        <p:spPr>
          <a:xfrm>
            <a:off x="6782036" y="2326118"/>
            <a:ext cx="2560372" cy="2750602"/>
          </a:xfrm>
          <a:prstGeom prst="rect">
            <a:avLst/>
          </a:prstGeom>
        </p:spPr>
      </p:pic>
      <p:pic>
        <p:nvPicPr>
          <p:cNvPr id="3" name="Picture 12" descr="Getting Started With PostgreSQL. There are numerous different types of… |  by Alex Mitrani | Medium">
            <a:extLst>
              <a:ext uri="{FF2B5EF4-FFF2-40B4-BE49-F238E27FC236}">
                <a16:creationId xmlns:a16="http://schemas.microsoft.com/office/drawing/2014/main" id="{5BA195B2-67B6-010C-6CFC-A728E3A47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22" y="3313687"/>
            <a:ext cx="1695190" cy="7781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2D63DCC-14AD-3906-28E2-62CC15D08622}"/>
              </a:ext>
            </a:extLst>
          </p:cNvPr>
          <p:cNvPicPr>
            <a:picLocks noChangeAspect="1"/>
          </p:cNvPicPr>
          <p:nvPr/>
        </p:nvPicPr>
        <p:blipFill>
          <a:blip r:embed="rId6"/>
          <a:stretch>
            <a:fillRect/>
          </a:stretch>
        </p:blipFill>
        <p:spPr>
          <a:xfrm>
            <a:off x="215660" y="5270785"/>
            <a:ext cx="6038491" cy="1379135"/>
          </a:xfrm>
          <a:prstGeom prst="rect">
            <a:avLst/>
          </a:prstGeom>
        </p:spPr>
      </p:pic>
      <p:sp>
        <p:nvSpPr>
          <p:cNvPr id="8" name="Arrow: Right 7">
            <a:extLst>
              <a:ext uri="{FF2B5EF4-FFF2-40B4-BE49-F238E27FC236}">
                <a16:creationId xmlns:a16="http://schemas.microsoft.com/office/drawing/2014/main" id="{A0490E8C-3419-C1FA-DD4E-D0CBD46BE96A}"/>
              </a:ext>
            </a:extLst>
          </p:cNvPr>
          <p:cNvSpPr/>
          <p:nvPr/>
        </p:nvSpPr>
        <p:spPr>
          <a:xfrm rot="10800000">
            <a:off x="2111085" y="3543756"/>
            <a:ext cx="59397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42812A8D-F9A6-4D8E-EDF8-CF25DA62662A}"/>
              </a:ext>
            </a:extLst>
          </p:cNvPr>
          <p:cNvSpPr/>
          <p:nvPr/>
        </p:nvSpPr>
        <p:spPr>
          <a:xfrm rot="5400000">
            <a:off x="592401" y="4471526"/>
            <a:ext cx="1038907"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red x symbol on a black background&#10;&#10;Description automatically generated">
            <a:extLst>
              <a:ext uri="{FF2B5EF4-FFF2-40B4-BE49-F238E27FC236}">
                <a16:creationId xmlns:a16="http://schemas.microsoft.com/office/drawing/2014/main" id="{06FDE0F3-17A4-29D8-9E4D-546EFEBE64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2671" y="2747959"/>
            <a:ext cx="1906919" cy="1906919"/>
          </a:xfrm>
          <a:prstGeom prst="rect">
            <a:avLst/>
          </a:prstGeom>
        </p:spPr>
      </p:pic>
      <p:sp>
        <p:nvSpPr>
          <p:cNvPr id="19" name="TextBox 18">
            <a:extLst>
              <a:ext uri="{FF2B5EF4-FFF2-40B4-BE49-F238E27FC236}">
                <a16:creationId xmlns:a16="http://schemas.microsoft.com/office/drawing/2014/main" id="{83F6AC12-11B6-63E5-8CDF-F69DB4E37277}"/>
              </a:ext>
            </a:extLst>
          </p:cNvPr>
          <p:cNvSpPr txBox="1"/>
          <p:nvPr/>
        </p:nvSpPr>
        <p:spPr>
          <a:xfrm>
            <a:off x="3042249" y="1517752"/>
            <a:ext cx="6107502" cy="646331"/>
          </a:xfrm>
          <a:prstGeom prst="rect">
            <a:avLst/>
          </a:prstGeom>
          <a:noFill/>
        </p:spPr>
        <p:txBody>
          <a:bodyPr wrap="square">
            <a:spAutoFit/>
          </a:bodyPr>
          <a:lstStyle/>
          <a:p>
            <a:pPr algn="ctr"/>
            <a:r>
              <a:rPr lang="en-CA" dirty="0"/>
              <a:t>At time of writing there are no translations for the fieldbus messages (soon to come).</a:t>
            </a:r>
          </a:p>
        </p:txBody>
      </p:sp>
    </p:spTree>
    <p:extLst>
      <p:ext uri="{BB962C8B-B14F-4D97-AF65-F5344CB8AC3E}">
        <p14:creationId xmlns:p14="http://schemas.microsoft.com/office/powerpoint/2010/main" val="168254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1931338" cy="701415"/>
          </a:xfrm>
          <a:prstGeom prst="rect">
            <a:avLst/>
          </a:prstGeom>
        </p:spPr>
      </p:pic>
      <p:sp>
        <p:nvSpPr>
          <p:cNvPr id="3" name="Rectangle 1">
            <a:extLst>
              <a:ext uri="{FF2B5EF4-FFF2-40B4-BE49-F238E27FC236}">
                <a16:creationId xmlns:a16="http://schemas.microsoft.com/office/drawing/2014/main" id="{613BACC9-A8D6-907E-08BC-AD8E6A38E5DF}"/>
              </a:ext>
            </a:extLst>
          </p:cNvPr>
          <p:cNvSpPr>
            <a:spLocks noChangeArrowheads="1"/>
          </p:cNvSpPr>
          <p:nvPr/>
        </p:nvSpPr>
        <p:spPr bwMode="auto">
          <a:xfrm>
            <a:off x="8403336" y="66978"/>
            <a:ext cx="3639485"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77500" lnSpcReduction="2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6.01</a:t>
            </a:r>
            <a:r>
              <a:rPr lang="en-US" altLang="en-US" sz="4000" dirty="0">
                <a:latin typeface="+mj-lt"/>
                <a:ea typeface="+mj-ea"/>
                <a:cs typeface="+mj-cs"/>
              </a:rPr>
              <a:t> (IWS Based)</a:t>
            </a:r>
            <a:r>
              <a:rPr lang="en-US" altLang="en-US" sz="4000" kern="1200" dirty="0">
                <a:solidFill>
                  <a:schemeClr val="tx1"/>
                </a:solidFill>
                <a:latin typeface="+mj-lt"/>
                <a:ea typeface="+mj-ea"/>
                <a:cs typeface="+mj-cs"/>
              </a:rPr>
              <a:t>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vs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6.10 (</a:t>
            </a:r>
            <a:r>
              <a:rPr lang="en-US" altLang="en-US" sz="4000" kern="1200" dirty="0" err="1">
                <a:solidFill>
                  <a:schemeClr val="tx1"/>
                </a:solidFill>
                <a:latin typeface="+mj-lt"/>
                <a:ea typeface="+mj-ea"/>
                <a:cs typeface="+mj-cs"/>
              </a:rPr>
              <a:t>TcHmi</a:t>
            </a:r>
            <a:r>
              <a:rPr lang="en-US" altLang="en-US" sz="4000" kern="1200" dirty="0">
                <a:solidFill>
                  <a:schemeClr val="tx1"/>
                </a:solidFill>
                <a:latin typeface="+mj-lt"/>
                <a:ea typeface="+mj-ea"/>
                <a:cs typeface="+mj-cs"/>
              </a:rPr>
              <a:t> Based)</a:t>
            </a:r>
          </a:p>
        </p:txBody>
      </p:sp>
      <p:pic>
        <p:nvPicPr>
          <p:cNvPr id="4" name="Picture 3">
            <a:extLst>
              <a:ext uri="{FF2B5EF4-FFF2-40B4-BE49-F238E27FC236}">
                <a16:creationId xmlns:a16="http://schemas.microsoft.com/office/drawing/2014/main" id="{8A189E68-94E7-9C74-A50B-D6CF9F2222DB}"/>
              </a:ext>
            </a:extLst>
          </p:cNvPr>
          <p:cNvPicPr>
            <a:picLocks noChangeAspect="1"/>
          </p:cNvPicPr>
          <p:nvPr/>
        </p:nvPicPr>
        <p:blipFill>
          <a:blip r:embed="rId3"/>
          <a:stretch>
            <a:fillRect/>
          </a:stretch>
        </p:blipFill>
        <p:spPr>
          <a:xfrm>
            <a:off x="8403336" y="1795151"/>
            <a:ext cx="3407941" cy="5003147"/>
          </a:xfrm>
          <a:prstGeom prst="rect">
            <a:avLst/>
          </a:prstGeom>
        </p:spPr>
      </p:pic>
      <p:pic>
        <p:nvPicPr>
          <p:cNvPr id="21" name="Picture 20" descr="Icon&#10;&#10;Description automatically generated">
            <a:extLst>
              <a:ext uri="{FF2B5EF4-FFF2-40B4-BE49-F238E27FC236}">
                <a16:creationId xmlns:a16="http://schemas.microsoft.com/office/drawing/2014/main" id="{9DBE2811-4439-409C-9A81-0880F97CB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4191" y="1430201"/>
            <a:ext cx="610497" cy="610497"/>
          </a:xfrm>
          <a:prstGeom prst="rect">
            <a:avLst/>
          </a:prstGeom>
        </p:spPr>
      </p:pic>
      <p:pic>
        <p:nvPicPr>
          <p:cNvPr id="5" name="Picture 4">
            <a:extLst>
              <a:ext uri="{FF2B5EF4-FFF2-40B4-BE49-F238E27FC236}">
                <a16:creationId xmlns:a16="http://schemas.microsoft.com/office/drawing/2014/main" id="{A501BD97-6411-6DC2-9A18-51A7C10E7B4F}"/>
              </a:ext>
            </a:extLst>
          </p:cNvPr>
          <p:cNvPicPr>
            <a:picLocks noChangeAspect="1"/>
          </p:cNvPicPr>
          <p:nvPr/>
        </p:nvPicPr>
        <p:blipFill>
          <a:blip r:embed="rId5"/>
          <a:stretch>
            <a:fillRect/>
          </a:stretch>
        </p:blipFill>
        <p:spPr>
          <a:xfrm>
            <a:off x="556065" y="1393247"/>
            <a:ext cx="2896004" cy="4591691"/>
          </a:xfrm>
          <a:prstGeom prst="rect">
            <a:avLst/>
          </a:prstGeom>
        </p:spPr>
      </p:pic>
      <p:cxnSp>
        <p:nvCxnSpPr>
          <p:cNvPr id="11" name="Straight Arrow Connector 10">
            <a:extLst>
              <a:ext uri="{FF2B5EF4-FFF2-40B4-BE49-F238E27FC236}">
                <a16:creationId xmlns:a16="http://schemas.microsoft.com/office/drawing/2014/main" id="{DEB27090-2C5A-C59C-1718-A5F5A7A047CF}"/>
              </a:ext>
            </a:extLst>
          </p:cNvPr>
          <p:cNvCxnSpPr>
            <a:cxnSpLocks/>
          </p:cNvCxnSpPr>
          <p:nvPr/>
        </p:nvCxnSpPr>
        <p:spPr>
          <a:xfrm>
            <a:off x="1517904" y="4296724"/>
            <a:ext cx="7223760" cy="15430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7" name="Picture 6" descr="Icon&#10;&#10;Description automatically generated">
            <a:extLst>
              <a:ext uri="{FF2B5EF4-FFF2-40B4-BE49-F238E27FC236}">
                <a16:creationId xmlns:a16="http://schemas.microsoft.com/office/drawing/2014/main" id="{24D73984-406E-89D7-8D8D-60989B22B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529" y="909638"/>
            <a:ext cx="610497" cy="610497"/>
          </a:xfrm>
          <a:prstGeom prst="rect">
            <a:avLst/>
          </a:prstGeom>
        </p:spPr>
      </p:pic>
    </p:spTree>
    <p:extLst>
      <p:ext uri="{BB962C8B-B14F-4D97-AF65-F5344CB8AC3E}">
        <p14:creationId xmlns:p14="http://schemas.microsoft.com/office/powerpoint/2010/main" val="227047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0E15-FE09-E08C-F9A7-3E121E37A981}"/>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A7F80B7C-F3AD-A8A3-0878-8F34EF2DA7DB}"/>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4A23E87B-23F3-C5D8-A0C5-36308CBD7A99}"/>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43F19465-AA7C-5075-A2BA-B650DD438D55}"/>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B9AED977-AB24-FED3-689F-DE5C5673CF44}"/>
              </a:ext>
            </a:extLst>
          </p:cNvPr>
          <p:cNvSpPr txBox="1"/>
          <p:nvPr/>
        </p:nvSpPr>
        <p:spPr>
          <a:xfrm>
            <a:off x="3516544" y="160443"/>
            <a:ext cx="4983827" cy="2585323"/>
          </a:xfrm>
          <a:prstGeom prst="rect">
            <a:avLst/>
          </a:prstGeom>
          <a:noFill/>
        </p:spPr>
        <p:txBody>
          <a:bodyPr wrap="square">
            <a:spAutoFit/>
          </a:bodyPr>
          <a:lstStyle/>
          <a:p>
            <a:pPr algn="ctr"/>
            <a:r>
              <a:rPr lang="en-CA" dirty="0"/>
              <a:t>For general text on the UI that is not retrieved from the Database, we use Locale Keys as a variable that is changed based on the localization setting (what language is selected. In the example below the final UI text phrase “Total Parts Made” is stored in a locale key called </a:t>
            </a:r>
            <a:r>
              <a:rPr lang="en-CA" dirty="0" err="1"/>
              <a:t>TotalPartsMade</a:t>
            </a:r>
            <a:r>
              <a:rPr lang="en-CA" dirty="0"/>
              <a:t>.</a:t>
            </a:r>
          </a:p>
          <a:p>
            <a:pPr algn="ctr"/>
            <a:endParaRPr lang="en-CA" dirty="0"/>
          </a:p>
          <a:p>
            <a:pPr algn="ctr"/>
            <a:endParaRPr lang="en-CA" dirty="0"/>
          </a:p>
          <a:p>
            <a:pPr algn="ctr"/>
            <a:endParaRPr lang="en-CA" dirty="0"/>
          </a:p>
        </p:txBody>
      </p:sp>
      <p:pic>
        <p:nvPicPr>
          <p:cNvPr id="11" name="Picture 10">
            <a:extLst>
              <a:ext uri="{FF2B5EF4-FFF2-40B4-BE49-F238E27FC236}">
                <a16:creationId xmlns:a16="http://schemas.microsoft.com/office/drawing/2014/main" id="{303403DD-08BB-1D00-33F3-6DF6BF607331}"/>
              </a:ext>
            </a:extLst>
          </p:cNvPr>
          <p:cNvPicPr>
            <a:picLocks noChangeAspect="1"/>
          </p:cNvPicPr>
          <p:nvPr/>
        </p:nvPicPr>
        <p:blipFill>
          <a:blip r:embed="rId3"/>
          <a:stretch>
            <a:fillRect/>
          </a:stretch>
        </p:blipFill>
        <p:spPr>
          <a:xfrm>
            <a:off x="305549" y="2745766"/>
            <a:ext cx="4068902" cy="3049686"/>
          </a:xfrm>
          <a:prstGeom prst="rect">
            <a:avLst/>
          </a:prstGeom>
        </p:spPr>
      </p:pic>
      <p:pic>
        <p:nvPicPr>
          <p:cNvPr id="8" name="Picture 7">
            <a:extLst>
              <a:ext uri="{FF2B5EF4-FFF2-40B4-BE49-F238E27FC236}">
                <a16:creationId xmlns:a16="http://schemas.microsoft.com/office/drawing/2014/main" id="{911E9555-FD13-31E8-5FFA-92BC7EF9000A}"/>
              </a:ext>
            </a:extLst>
          </p:cNvPr>
          <p:cNvPicPr>
            <a:picLocks noChangeAspect="1"/>
          </p:cNvPicPr>
          <p:nvPr/>
        </p:nvPicPr>
        <p:blipFill>
          <a:blip r:embed="rId4"/>
          <a:stretch>
            <a:fillRect/>
          </a:stretch>
        </p:blipFill>
        <p:spPr>
          <a:xfrm>
            <a:off x="5204216" y="2112511"/>
            <a:ext cx="6177219" cy="4374139"/>
          </a:xfrm>
          <a:prstGeom prst="rect">
            <a:avLst/>
          </a:prstGeom>
        </p:spPr>
      </p:pic>
      <p:sp>
        <p:nvSpPr>
          <p:cNvPr id="10" name="Oval 9">
            <a:extLst>
              <a:ext uri="{FF2B5EF4-FFF2-40B4-BE49-F238E27FC236}">
                <a16:creationId xmlns:a16="http://schemas.microsoft.com/office/drawing/2014/main" id="{3BFA983D-CDDF-2043-F315-E5F16348C1DD}"/>
              </a:ext>
            </a:extLst>
          </p:cNvPr>
          <p:cNvSpPr/>
          <p:nvPr/>
        </p:nvSpPr>
        <p:spPr>
          <a:xfrm flipH="1">
            <a:off x="8298611" y="6148849"/>
            <a:ext cx="2587922" cy="33137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4885D909-4E87-8E6B-2540-D6F79CF9B445}"/>
              </a:ext>
            </a:extLst>
          </p:cNvPr>
          <p:cNvSpPr/>
          <p:nvPr/>
        </p:nvSpPr>
        <p:spPr>
          <a:xfrm>
            <a:off x="4492553" y="4193691"/>
            <a:ext cx="59397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D579C9E4-67EC-978C-F379-9D07779FB54C}"/>
              </a:ext>
            </a:extLst>
          </p:cNvPr>
          <p:cNvSpPr/>
          <p:nvPr/>
        </p:nvSpPr>
        <p:spPr>
          <a:xfrm flipH="1">
            <a:off x="5086528" y="2389533"/>
            <a:ext cx="1104181" cy="33137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950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18990-7C1D-A2B6-B455-82632E909A1C}"/>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7861353C-0DA7-72B0-CD05-61DEFC34428A}"/>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4E895516-1DBB-FEB5-00F1-5609FB2947F5}"/>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F20340D3-FAC3-624B-354A-9624A71AA3A0}"/>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D0322692-1974-1D48-E093-42877035B5A5}"/>
              </a:ext>
            </a:extLst>
          </p:cNvPr>
          <p:cNvSpPr txBox="1"/>
          <p:nvPr/>
        </p:nvSpPr>
        <p:spPr>
          <a:xfrm>
            <a:off x="3516544" y="160443"/>
            <a:ext cx="4983827" cy="3139321"/>
          </a:xfrm>
          <a:prstGeom prst="rect">
            <a:avLst/>
          </a:prstGeom>
          <a:noFill/>
        </p:spPr>
        <p:txBody>
          <a:bodyPr wrap="square">
            <a:spAutoFit/>
          </a:bodyPr>
          <a:lstStyle/>
          <a:p>
            <a:pPr algn="ctr"/>
            <a:r>
              <a:rPr lang="en-CA" dirty="0"/>
              <a:t>When we open the Localization Configurations we can see the keys and corresponding text phrase. Below, on the left,  we see our </a:t>
            </a:r>
            <a:r>
              <a:rPr lang="en-CA" dirty="0" err="1"/>
              <a:t>TotalPartsMade</a:t>
            </a:r>
            <a:r>
              <a:rPr lang="en-CA" dirty="0"/>
              <a:t> key and the text phrase that will be used when the English language is selected “Total Parts Made”. </a:t>
            </a:r>
          </a:p>
          <a:p>
            <a:pPr algn="ctr"/>
            <a:r>
              <a:rPr lang="en-CA" dirty="0"/>
              <a:t>On the right we see the same key / phrase pair in the Portuguese Localizations configuration.</a:t>
            </a:r>
          </a:p>
          <a:p>
            <a:pPr algn="ctr"/>
            <a:r>
              <a:rPr lang="en-CA" dirty="0"/>
              <a:t>When the Portuguese language is selected, the phrase “Total de </a:t>
            </a:r>
            <a:r>
              <a:rPr lang="en-CA" dirty="0" err="1"/>
              <a:t>Pecas</a:t>
            </a:r>
            <a:r>
              <a:rPr lang="en-CA" dirty="0"/>
              <a:t>” will be used.</a:t>
            </a:r>
          </a:p>
          <a:p>
            <a:pPr algn="ctr"/>
            <a:endParaRPr lang="en-CA" dirty="0"/>
          </a:p>
          <a:p>
            <a:pPr algn="ctr"/>
            <a:endParaRPr lang="en-CA" dirty="0"/>
          </a:p>
        </p:txBody>
      </p:sp>
      <p:pic>
        <p:nvPicPr>
          <p:cNvPr id="4" name="Picture 3">
            <a:extLst>
              <a:ext uri="{FF2B5EF4-FFF2-40B4-BE49-F238E27FC236}">
                <a16:creationId xmlns:a16="http://schemas.microsoft.com/office/drawing/2014/main" id="{B8C8D4BC-B3E8-9191-0112-5CB374131195}"/>
              </a:ext>
            </a:extLst>
          </p:cNvPr>
          <p:cNvPicPr>
            <a:picLocks noChangeAspect="1"/>
          </p:cNvPicPr>
          <p:nvPr/>
        </p:nvPicPr>
        <p:blipFill>
          <a:blip r:embed="rId3"/>
          <a:stretch>
            <a:fillRect/>
          </a:stretch>
        </p:blipFill>
        <p:spPr>
          <a:xfrm>
            <a:off x="336240" y="3046659"/>
            <a:ext cx="5176428" cy="262001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44B9A37-009C-6E07-625B-E9E1A63D1616}"/>
              </a:ext>
            </a:extLst>
          </p:cNvPr>
          <p:cNvPicPr>
            <a:picLocks noChangeAspect="1"/>
          </p:cNvPicPr>
          <p:nvPr/>
        </p:nvPicPr>
        <p:blipFill>
          <a:blip r:embed="rId4"/>
          <a:stretch>
            <a:fillRect/>
          </a:stretch>
        </p:blipFill>
        <p:spPr>
          <a:xfrm>
            <a:off x="5946264" y="3046659"/>
            <a:ext cx="6095378" cy="2620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75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E1097-B196-CDB9-B398-E5BF4DA80EA4}"/>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0D9069EC-9998-4ED0-3423-0972B4869714}"/>
              </a:ext>
            </a:extLst>
          </p:cNvPr>
          <p:cNvSpPr/>
          <p:nvPr/>
        </p:nvSpPr>
        <p:spPr>
          <a:xfrm rot="10800000">
            <a:off x="1008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35FB6785-117E-5CFF-0699-639DFE7BC28A}"/>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2E81E5A2-7674-FA14-863C-95BEF05447BF}"/>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BDCCFA88-CB4F-5569-FB82-2BF551F3C5F2}"/>
              </a:ext>
            </a:extLst>
          </p:cNvPr>
          <p:cNvSpPr txBox="1"/>
          <p:nvPr/>
        </p:nvSpPr>
        <p:spPr>
          <a:xfrm>
            <a:off x="3516544" y="160443"/>
            <a:ext cx="4983827" cy="1477328"/>
          </a:xfrm>
          <a:prstGeom prst="rect">
            <a:avLst/>
          </a:prstGeom>
          <a:noFill/>
        </p:spPr>
        <p:txBody>
          <a:bodyPr wrap="square">
            <a:spAutoFit/>
          </a:bodyPr>
          <a:lstStyle/>
          <a:p>
            <a:pPr algn="ctr"/>
            <a:r>
              <a:rPr lang="en-CA" dirty="0"/>
              <a:t>To update an existing key, we can simply edit the corresponding phrase for the language(s) we want updated.</a:t>
            </a:r>
          </a:p>
          <a:p>
            <a:pPr algn="ctr"/>
            <a:endParaRPr lang="en-CA" dirty="0"/>
          </a:p>
          <a:p>
            <a:pPr algn="ctr"/>
            <a:endParaRPr lang="en-CA" dirty="0"/>
          </a:p>
        </p:txBody>
      </p:sp>
      <p:pic>
        <p:nvPicPr>
          <p:cNvPr id="9" name="Picture 8">
            <a:extLst>
              <a:ext uri="{FF2B5EF4-FFF2-40B4-BE49-F238E27FC236}">
                <a16:creationId xmlns:a16="http://schemas.microsoft.com/office/drawing/2014/main" id="{6D972476-6E60-E90B-EF91-AF15272BE627}"/>
              </a:ext>
            </a:extLst>
          </p:cNvPr>
          <p:cNvPicPr>
            <a:picLocks noChangeAspect="1"/>
          </p:cNvPicPr>
          <p:nvPr/>
        </p:nvPicPr>
        <p:blipFill>
          <a:blip r:embed="rId3"/>
          <a:stretch>
            <a:fillRect/>
          </a:stretch>
        </p:blipFill>
        <p:spPr>
          <a:xfrm>
            <a:off x="4074251" y="1848861"/>
            <a:ext cx="4043497" cy="4848696"/>
          </a:xfrm>
          <a:prstGeom prst="rect">
            <a:avLst/>
          </a:prstGeom>
          <a:ln>
            <a:noFill/>
          </a:ln>
          <a:effectLst>
            <a:outerShdw blurRad="292100" dist="139700" dir="2700000" algn="tl" rotWithShape="0">
              <a:srgbClr val="333333">
                <a:alpha val="65000"/>
              </a:srgbClr>
            </a:outerShdw>
          </a:effectLst>
        </p:spPr>
      </p:pic>
      <p:sp>
        <p:nvSpPr>
          <p:cNvPr id="10" name="Oval 9">
            <a:extLst>
              <a:ext uri="{FF2B5EF4-FFF2-40B4-BE49-F238E27FC236}">
                <a16:creationId xmlns:a16="http://schemas.microsoft.com/office/drawing/2014/main" id="{29D7BFD5-8C3E-BAB1-C914-547308E91CB8}"/>
              </a:ext>
            </a:extLst>
          </p:cNvPr>
          <p:cNvSpPr/>
          <p:nvPr/>
        </p:nvSpPr>
        <p:spPr>
          <a:xfrm flipH="1">
            <a:off x="5149969" y="4745349"/>
            <a:ext cx="1535501" cy="33137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80409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9797C-E78D-E657-6C24-C9BCD0A23066}"/>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F7CFCEBD-FD58-1859-79FD-B9770A0EB4F6}"/>
              </a:ext>
            </a:extLst>
          </p:cNvPr>
          <p:cNvSpPr/>
          <p:nvPr/>
        </p:nvSpPr>
        <p:spPr>
          <a:xfrm rot="10800000">
            <a:off x="0" y="329760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4" name="Picture 3">
            <a:extLst>
              <a:ext uri="{FF2B5EF4-FFF2-40B4-BE49-F238E27FC236}">
                <a16:creationId xmlns:a16="http://schemas.microsoft.com/office/drawing/2014/main" id="{9BF051A5-648E-9605-98E3-5A5C0A15F6E3}"/>
              </a:ext>
            </a:extLst>
          </p:cNvPr>
          <p:cNvPicPr>
            <a:picLocks noChangeAspect="1"/>
          </p:cNvPicPr>
          <p:nvPr/>
        </p:nvPicPr>
        <p:blipFill>
          <a:blip r:embed="rId2"/>
          <a:stretch>
            <a:fillRect/>
          </a:stretch>
        </p:blipFill>
        <p:spPr>
          <a:xfrm>
            <a:off x="1909104" y="1767168"/>
            <a:ext cx="8373791" cy="4815133"/>
          </a:xfrm>
          <a:prstGeom prst="rect">
            <a:avLst/>
          </a:prstGeom>
          <a:ln>
            <a:noFill/>
          </a:ln>
          <a:effectLst>
            <a:outerShdw blurRad="292100" dist="139700" dir="2700000" algn="tl" rotWithShape="0">
              <a:srgbClr val="333333">
                <a:alpha val="65000"/>
              </a:srgbClr>
            </a:outerShdw>
          </a:effectLst>
        </p:spPr>
      </p:pic>
      <p:pic>
        <p:nvPicPr>
          <p:cNvPr id="128" name="Picture 7" descr="Logo&#10;&#10;Description automatically generated">
            <a:extLst>
              <a:ext uri="{FF2B5EF4-FFF2-40B4-BE49-F238E27FC236}">
                <a16:creationId xmlns:a16="http://schemas.microsoft.com/office/drawing/2014/main" id="{CAE3368A-BDB5-035A-D4DC-32411C3A45D2}"/>
              </a:ext>
            </a:extLst>
          </p:cNvPr>
          <p:cNvPicPr/>
          <p:nvPr/>
        </p:nvPicPr>
        <p:blipFill>
          <a:blip r:embed="rId3"/>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950702AF-D382-9E1E-0BA1-D038F38DF068}"/>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64CF2928-1234-6CD7-37C6-B8CF94B47AA9}"/>
              </a:ext>
            </a:extLst>
          </p:cNvPr>
          <p:cNvSpPr txBox="1"/>
          <p:nvPr/>
        </p:nvSpPr>
        <p:spPr>
          <a:xfrm>
            <a:off x="3516544" y="160443"/>
            <a:ext cx="4983827" cy="1477328"/>
          </a:xfrm>
          <a:prstGeom prst="rect">
            <a:avLst/>
          </a:prstGeom>
          <a:noFill/>
        </p:spPr>
        <p:txBody>
          <a:bodyPr wrap="square">
            <a:spAutoFit/>
          </a:bodyPr>
          <a:lstStyle/>
          <a:p>
            <a:pPr algn="ctr"/>
            <a:r>
              <a:rPr lang="en-CA" dirty="0"/>
              <a:t>If you need to create a new Key / Phrase pair, you can simply start at the bottom of the English Localization and double click the empty row.</a:t>
            </a:r>
          </a:p>
          <a:p>
            <a:pPr algn="ctr"/>
            <a:endParaRPr lang="en-CA" dirty="0"/>
          </a:p>
          <a:p>
            <a:pPr algn="ctr"/>
            <a:endParaRPr lang="en-CA" dirty="0"/>
          </a:p>
        </p:txBody>
      </p:sp>
    </p:spTree>
    <p:extLst>
      <p:ext uri="{BB962C8B-B14F-4D97-AF65-F5344CB8AC3E}">
        <p14:creationId xmlns:p14="http://schemas.microsoft.com/office/powerpoint/2010/main" val="20601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76906-975C-91E1-F5F7-996B3974ABBD}"/>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96B8DAA3-C8FF-0717-83D1-6FB35C321D9F}"/>
              </a:ext>
            </a:extLst>
          </p:cNvPr>
          <p:cNvSpPr/>
          <p:nvPr/>
        </p:nvSpPr>
        <p:spPr>
          <a:xfrm rot="10800000">
            <a:off x="0" y="329760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C1E9BA98-4869-3591-9C70-6946843946D8}"/>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DA796EB5-DAF1-3CC0-BCE3-ED3004E71DDB}"/>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89C0B18E-A18E-6844-4526-6B563385D5E9}"/>
              </a:ext>
            </a:extLst>
          </p:cNvPr>
          <p:cNvSpPr txBox="1"/>
          <p:nvPr/>
        </p:nvSpPr>
        <p:spPr>
          <a:xfrm>
            <a:off x="3516544" y="160443"/>
            <a:ext cx="4983827" cy="1477328"/>
          </a:xfrm>
          <a:prstGeom prst="rect">
            <a:avLst/>
          </a:prstGeom>
          <a:noFill/>
        </p:spPr>
        <p:txBody>
          <a:bodyPr wrap="square">
            <a:spAutoFit/>
          </a:bodyPr>
          <a:lstStyle/>
          <a:p>
            <a:pPr algn="ctr"/>
            <a:r>
              <a:rPr lang="en-CA" dirty="0"/>
              <a:t>Give you key a descriptive name and then enter the English phrase you’d like to be shown when the UI is set to “English”</a:t>
            </a:r>
          </a:p>
          <a:p>
            <a:pPr algn="ctr"/>
            <a:endParaRPr lang="en-CA" dirty="0"/>
          </a:p>
          <a:p>
            <a:pPr algn="ctr"/>
            <a:endParaRPr lang="en-CA" dirty="0"/>
          </a:p>
        </p:txBody>
      </p:sp>
      <p:pic>
        <p:nvPicPr>
          <p:cNvPr id="8" name="Picture 7">
            <a:extLst>
              <a:ext uri="{FF2B5EF4-FFF2-40B4-BE49-F238E27FC236}">
                <a16:creationId xmlns:a16="http://schemas.microsoft.com/office/drawing/2014/main" id="{632C7430-CA87-86F2-E7DF-01F83D5130AE}"/>
              </a:ext>
            </a:extLst>
          </p:cNvPr>
          <p:cNvPicPr>
            <a:picLocks noChangeAspect="1"/>
          </p:cNvPicPr>
          <p:nvPr/>
        </p:nvPicPr>
        <p:blipFill>
          <a:blip r:embed="rId3"/>
          <a:stretch>
            <a:fillRect/>
          </a:stretch>
        </p:blipFill>
        <p:spPr>
          <a:xfrm>
            <a:off x="4062128" y="1492809"/>
            <a:ext cx="4067743" cy="52871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916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18121-3EFF-F3C3-C700-FC1AFD22334F}"/>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B6A67CA5-6DC6-4F04-4D07-BA34EF87A359}"/>
              </a:ext>
            </a:extLst>
          </p:cNvPr>
          <p:cNvSpPr/>
          <p:nvPr/>
        </p:nvSpPr>
        <p:spPr>
          <a:xfrm rot="10800000">
            <a:off x="0" y="329760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64219336-7208-1E9C-9484-668D46A2D094}"/>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EC70A39D-66B4-1A23-25EC-0022129543BF}"/>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E712917F-113E-16A8-C939-14E8FACE4462}"/>
              </a:ext>
            </a:extLst>
          </p:cNvPr>
          <p:cNvSpPr txBox="1"/>
          <p:nvPr/>
        </p:nvSpPr>
        <p:spPr>
          <a:xfrm>
            <a:off x="3516544" y="160443"/>
            <a:ext cx="4983827" cy="1754326"/>
          </a:xfrm>
          <a:prstGeom prst="rect">
            <a:avLst/>
          </a:prstGeom>
          <a:noFill/>
        </p:spPr>
        <p:txBody>
          <a:bodyPr wrap="square">
            <a:spAutoFit/>
          </a:bodyPr>
          <a:lstStyle/>
          <a:p>
            <a:pPr algn="ctr"/>
            <a:r>
              <a:rPr lang="en-CA" dirty="0"/>
              <a:t>Now, select the next language you want to add a translation for, for the same key. Be sure the “Show Missing Keys” check box at the top is checked, then scroll to the bottom, you’ll see the new key you added in the English Localization. Add in the appropriate translated phrase.</a:t>
            </a:r>
          </a:p>
        </p:txBody>
      </p:sp>
      <p:pic>
        <p:nvPicPr>
          <p:cNvPr id="6" name="Picture 5">
            <a:extLst>
              <a:ext uri="{FF2B5EF4-FFF2-40B4-BE49-F238E27FC236}">
                <a16:creationId xmlns:a16="http://schemas.microsoft.com/office/drawing/2014/main" id="{E665FB82-1D4A-8CC3-195F-3D43BF03EE31}"/>
              </a:ext>
            </a:extLst>
          </p:cNvPr>
          <p:cNvPicPr>
            <a:picLocks noChangeAspect="1"/>
          </p:cNvPicPr>
          <p:nvPr/>
        </p:nvPicPr>
        <p:blipFill>
          <a:blip r:embed="rId3"/>
          <a:srcRect r="11081"/>
          <a:stretch/>
        </p:blipFill>
        <p:spPr>
          <a:xfrm>
            <a:off x="465714" y="2123143"/>
            <a:ext cx="5630286" cy="3391046"/>
          </a:xfrm>
          <a:prstGeom prst="rect">
            <a:avLst/>
          </a:prstGeom>
        </p:spPr>
      </p:pic>
      <p:pic>
        <p:nvPicPr>
          <p:cNvPr id="4" name="Picture 3">
            <a:extLst>
              <a:ext uri="{FF2B5EF4-FFF2-40B4-BE49-F238E27FC236}">
                <a16:creationId xmlns:a16="http://schemas.microsoft.com/office/drawing/2014/main" id="{FA9981D5-961E-3911-9E9F-0B8EE6E5444C}"/>
              </a:ext>
            </a:extLst>
          </p:cNvPr>
          <p:cNvPicPr>
            <a:picLocks noChangeAspect="1"/>
          </p:cNvPicPr>
          <p:nvPr/>
        </p:nvPicPr>
        <p:blipFill>
          <a:blip r:embed="rId4"/>
          <a:stretch>
            <a:fillRect/>
          </a:stretch>
        </p:blipFill>
        <p:spPr>
          <a:xfrm>
            <a:off x="5880028" y="2685708"/>
            <a:ext cx="6041677" cy="4000102"/>
          </a:xfrm>
          <a:prstGeom prst="rect">
            <a:avLst/>
          </a:prstGeom>
        </p:spPr>
      </p:pic>
    </p:spTree>
    <p:extLst>
      <p:ext uri="{BB962C8B-B14F-4D97-AF65-F5344CB8AC3E}">
        <p14:creationId xmlns:p14="http://schemas.microsoft.com/office/powerpoint/2010/main" val="60376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6C552-5C21-4A09-93B9-1F0869C965F5}"/>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C9F87C2D-CCDF-2197-2201-39EC88C160E1}"/>
              </a:ext>
            </a:extLst>
          </p:cNvPr>
          <p:cNvSpPr/>
          <p:nvPr/>
        </p:nvSpPr>
        <p:spPr>
          <a:xfrm rot="10800000">
            <a:off x="0" y="329760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2CF25C15-C1DF-992C-4B55-3C13A1EF39B3}"/>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54B586FF-C464-7F79-427E-D314C3CEF6D5}"/>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40D5DDE1-717C-DAF5-37DE-59427C5B2024}"/>
              </a:ext>
            </a:extLst>
          </p:cNvPr>
          <p:cNvSpPr txBox="1"/>
          <p:nvPr/>
        </p:nvSpPr>
        <p:spPr>
          <a:xfrm>
            <a:off x="3516544" y="160443"/>
            <a:ext cx="4983827" cy="1477328"/>
          </a:xfrm>
          <a:prstGeom prst="rect">
            <a:avLst/>
          </a:prstGeom>
          <a:noFill/>
        </p:spPr>
        <p:txBody>
          <a:bodyPr wrap="square">
            <a:spAutoFit/>
          </a:bodyPr>
          <a:lstStyle/>
          <a:p>
            <a:pPr algn="ctr"/>
            <a:r>
              <a:rPr lang="en-CA" dirty="0"/>
              <a:t>With the Key / Phrase pair made you’re now free to use the key to drive the text attribute of on-screen objects. Below we added a small text box and added the new localization key to the text box’s text attribute.</a:t>
            </a:r>
          </a:p>
        </p:txBody>
      </p:sp>
      <p:pic>
        <p:nvPicPr>
          <p:cNvPr id="7" name="Picture 6">
            <a:extLst>
              <a:ext uri="{FF2B5EF4-FFF2-40B4-BE49-F238E27FC236}">
                <a16:creationId xmlns:a16="http://schemas.microsoft.com/office/drawing/2014/main" id="{826DEF90-04D7-1333-9A8D-37288357F1F3}"/>
              </a:ext>
            </a:extLst>
          </p:cNvPr>
          <p:cNvPicPr>
            <a:picLocks noChangeAspect="1"/>
          </p:cNvPicPr>
          <p:nvPr/>
        </p:nvPicPr>
        <p:blipFill>
          <a:blip r:embed="rId3"/>
          <a:stretch>
            <a:fillRect/>
          </a:stretch>
        </p:blipFill>
        <p:spPr>
          <a:xfrm>
            <a:off x="979098" y="1800311"/>
            <a:ext cx="10233804" cy="4625532"/>
          </a:xfrm>
          <a:prstGeom prst="rect">
            <a:avLst/>
          </a:prstGeom>
        </p:spPr>
      </p:pic>
    </p:spTree>
    <p:extLst>
      <p:ext uri="{BB962C8B-B14F-4D97-AF65-F5344CB8AC3E}">
        <p14:creationId xmlns:p14="http://schemas.microsoft.com/office/powerpoint/2010/main" val="394308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69C74-FD6F-E6F5-5F02-3DB3C4BE30A6}"/>
            </a:ext>
          </a:extLst>
        </p:cNvPr>
        <p:cNvGrpSpPr/>
        <p:nvPr/>
      </p:nvGrpSpPr>
      <p:grpSpPr>
        <a:xfrm>
          <a:off x="0" y="0"/>
          <a:ext cx="0" cy="0"/>
          <a:chOff x="0" y="0"/>
          <a:chExt cx="0" cy="0"/>
        </a:xfrm>
      </p:grpSpPr>
      <p:sp>
        <p:nvSpPr>
          <p:cNvPr id="5" name="Freeform: Shape 17">
            <a:extLst>
              <a:ext uri="{FF2B5EF4-FFF2-40B4-BE49-F238E27FC236}">
                <a16:creationId xmlns:a16="http://schemas.microsoft.com/office/drawing/2014/main" id="{BC227E58-E8EF-3BA8-E401-38C361499B13}"/>
              </a:ext>
            </a:extLst>
          </p:cNvPr>
          <p:cNvSpPr/>
          <p:nvPr/>
        </p:nvSpPr>
        <p:spPr>
          <a:xfrm rot="10800000">
            <a:off x="0" y="329760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5953C254-165B-51D1-D9CB-F7FA4FC5602A}"/>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0F9A15A1-F173-B8FA-EFF4-47A9D7A7D295}"/>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75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 </a:t>
            </a:r>
          </a:p>
          <a:p>
            <a:pPr algn="ctr">
              <a:lnSpc>
                <a:spcPct val="90000"/>
              </a:lnSpc>
              <a:spcAft>
                <a:spcPts val="601"/>
              </a:spcAft>
              <a:buNone/>
            </a:pPr>
            <a:r>
              <a:rPr lang="en-US" sz="3600" b="1" spc="-1" dirty="0">
                <a:solidFill>
                  <a:srgbClr val="000000"/>
                </a:solidFill>
                <a:latin typeface="Calibri Light"/>
                <a:ea typeface="DejaVu Sans"/>
              </a:rPr>
              <a:t>Localizations</a:t>
            </a:r>
            <a:endParaRPr lang="en-CA" sz="3600" b="0" strike="noStrike" spc="-1" dirty="0">
              <a:latin typeface="Arial"/>
            </a:endParaRPr>
          </a:p>
        </p:txBody>
      </p:sp>
      <p:sp>
        <p:nvSpPr>
          <p:cNvPr id="2" name="TextBox 1">
            <a:extLst>
              <a:ext uri="{FF2B5EF4-FFF2-40B4-BE49-F238E27FC236}">
                <a16:creationId xmlns:a16="http://schemas.microsoft.com/office/drawing/2014/main" id="{BA471632-68CF-5229-E531-9AFAEA219088}"/>
              </a:ext>
            </a:extLst>
          </p:cNvPr>
          <p:cNvSpPr txBox="1"/>
          <p:nvPr/>
        </p:nvSpPr>
        <p:spPr>
          <a:xfrm>
            <a:off x="3516544" y="160443"/>
            <a:ext cx="4983827" cy="646331"/>
          </a:xfrm>
          <a:prstGeom prst="rect">
            <a:avLst/>
          </a:prstGeom>
          <a:noFill/>
        </p:spPr>
        <p:txBody>
          <a:bodyPr wrap="square">
            <a:spAutoFit/>
          </a:bodyPr>
          <a:lstStyle/>
          <a:p>
            <a:pPr algn="ctr"/>
            <a:r>
              <a:rPr lang="en-CA" dirty="0"/>
              <a:t>The textbox’s phrase will change based on the currently selected language.</a:t>
            </a:r>
          </a:p>
        </p:txBody>
      </p:sp>
      <p:pic>
        <p:nvPicPr>
          <p:cNvPr id="4" name="Picture 3">
            <a:extLst>
              <a:ext uri="{FF2B5EF4-FFF2-40B4-BE49-F238E27FC236}">
                <a16:creationId xmlns:a16="http://schemas.microsoft.com/office/drawing/2014/main" id="{872A08B6-750A-2FC8-B14A-2EB60D9C1F1F}"/>
              </a:ext>
            </a:extLst>
          </p:cNvPr>
          <p:cNvPicPr>
            <a:picLocks noChangeAspect="1"/>
          </p:cNvPicPr>
          <p:nvPr/>
        </p:nvPicPr>
        <p:blipFill>
          <a:blip r:embed="rId3"/>
          <a:stretch>
            <a:fillRect/>
          </a:stretch>
        </p:blipFill>
        <p:spPr>
          <a:xfrm>
            <a:off x="1924268" y="1371600"/>
            <a:ext cx="2493147" cy="2162644"/>
          </a:xfrm>
          <a:prstGeom prst="rect">
            <a:avLst/>
          </a:prstGeom>
        </p:spPr>
      </p:pic>
      <p:pic>
        <p:nvPicPr>
          <p:cNvPr id="8" name="Picture 7">
            <a:extLst>
              <a:ext uri="{FF2B5EF4-FFF2-40B4-BE49-F238E27FC236}">
                <a16:creationId xmlns:a16="http://schemas.microsoft.com/office/drawing/2014/main" id="{28B9585B-93F3-C9FE-D26A-55AA9DA68039}"/>
              </a:ext>
            </a:extLst>
          </p:cNvPr>
          <p:cNvPicPr>
            <a:picLocks noChangeAspect="1"/>
          </p:cNvPicPr>
          <p:nvPr/>
        </p:nvPicPr>
        <p:blipFill>
          <a:blip r:embed="rId4"/>
          <a:stretch>
            <a:fillRect/>
          </a:stretch>
        </p:blipFill>
        <p:spPr>
          <a:xfrm>
            <a:off x="7539487" y="1273645"/>
            <a:ext cx="2218540" cy="2167955"/>
          </a:xfrm>
          <a:prstGeom prst="rect">
            <a:avLst/>
          </a:prstGeom>
        </p:spPr>
      </p:pic>
      <p:pic>
        <p:nvPicPr>
          <p:cNvPr id="10" name="Picture 9">
            <a:extLst>
              <a:ext uri="{FF2B5EF4-FFF2-40B4-BE49-F238E27FC236}">
                <a16:creationId xmlns:a16="http://schemas.microsoft.com/office/drawing/2014/main" id="{3CF796AB-5A5C-0565-9567-AE372AFDECE7}"/>
              </a:ext>
            </a:extLst>
          </p:cNvPr>
          <p:cNvPicPr>
            <a:picLocks noChangeAspect="1"/>
          </p:cNvPicPr>
          <p:nvPr/>
        </p:nvPicPr>
        <p:blipFill>
          <a:blip r:embed="rId5"/>
          <a:stretch>
            <a:fillRect/>
          </a:stretch>
        </p:blipFill>
        <p:spPr>
          <a:xfrm>
            <a:off x="1138141" y="4603252"/>
            <a:ext cx="4065400" cy="1713984"/>
          </a:xfrm>
          <a:prstGeom prst="rect">
            <a:avLst/>
          </a:prstGeom>
        </p:spPr>
      </p:pic>
      <p:pic>
        <p:nvPicPr>
          <p:cNvPr id="12" name="Picture 11">
            <a:extLst>
              <a:ext uri="{FF2B5EF4-FFF2-40B4-BE49-F238E27FC236}">
                <a16:creationId xmlns:a16="http://schemas.microsoft.com/office/drawing/2014/main" id="{FFBA50AF-2A04-EA93-BBB7-8447BDBA696E}"/>
              </a:ext>
            </a:extLst>
          </p:cNvPr>
          <p:cNvPicPr>
            <a:picLocks noChangeAspect="1"/>
          </p:cNvPicPr>
          <p:nvPr/>
        </p:nvPicPr>
        <p:blipFill>
          <a:blip r:embed="rId6"/>
          <a:stretch>
            <a:fillRect/>
          </a:stretch>
        </p:blipFill>
        <p:spPr>
          <a:xfrm>
            <a:off x="6723926" y="4603252"/>
            <a:ext cx="3849662" cy="1713984"/>
          </a:xfrm>
          <a:prstGeom prst="rect">
            <a:avLst/>
          </a:prstGeom>
        </p:spPr>
      </p:pic>
      <p:cxnSp>
        <p:nvCxnSpPr>
          <p:cNvPr id="13" name="Straight Arrow Connector 12">
            <a:extLst>
              <a:ext uri="{FF2B5EF4-FFF2-40B4-BE49-F238E27FC236}">
                <a16:creationId xmlns:a16="http://schemas.microsoft.com/office/drawing/2014/main" id="{DD0C7504-03BC-FAD2-F9D4-67CD951BBB45}"/>
              </a:ext>
            </a:extLst>
          </p:cNvPr>
          <p:cNvCxnSpPr>
            <a:cxnSpLocks/>
            <a:stCxn id="4" idx="2"/>
            <a:endCxn id="10" idx="0"/>
          </p:cNvCxnSpPr>
          <p:nvPr/>
        </p:nvCxnSpPr>
        <p:spPr>
          <a:xfrm flipH="1">
            <a:off x="3170841" y="3534244"/>
            <a:ext cx="1" cy="106900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DEF79320-3F6D-A603-1BAC-AC8889C7269C}"/>
              </a:ext>
            </a:extLst>
          </p:cNvPr>
          <p:cNvCxnSpPr>
            <a:cxnSpLocks/>
            <a:stCxn id="8" idx="2"/>
            <a:endCxn id="12" idx="0"/>
          </p:cNvCxnSpPr>
          <p:nvPr/>
        </p:nvCxnSpPr>
        <p:spPr>
          <a:xfrm>
            <a:off x="8648757" y="3441600"/>
            <a:ext cx="0" cy="116165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9789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42B1D-063D-A356-1602-0016E9908780}"/>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7C56AFB3-3364-6603-C47F-1DF5D90278E5}"/>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6AE936B6-BC27-0BD0-D6C5-69A010F1D735}"/>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CD883E12-A29F-8FFC-C00A-37CAC3135054}"/>
              </a:ext>
            </a:extLst>
          </p:cNvPr>
          <p:cNvSpPr txBox="1"/>
          <p:nvPr/>
        </p:nvSpPr>
        <p:spPr>
          <a:xfrm>
            <a:off x="618120" y="1620691"/>
            <a:ext cx="10783231" cy="5909310"/>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pPr lvl="4"/>
            <a:endParaRPr lang="en-CA" dirty="0"/>
          </a:p>
          <a:p>
            <a:endParaRPr lang="en-CA" sz="2800" dirty="0"/>
          </a:p>
          <a:p>
            <a:endParaRPr lang="en-CA" sz="2800" dirty="0"/>
          </a:p>
          <a:p>
            <a:endParaRPr lang="en-CA" sz="2800" dirty="0"/>
          </a:p>
          <a:p>
            <a:endParaRPr lang="en-CA" sz="2800" dirty="0"/>
          </a:p>
        </p:txBody>
      </p:sp>
      <p:sp>
        <p:nvSpPr>
          <p:cNvPr id="5" name="Oval 4">
            <a:extLst>
              <a:ext uri="{FF2B5EF4-FFF2-40B4-BE49-F238E27FC236}">
                <a16:creationId xmlns:a16="http://schemas.microsoft.com/office/drawing/2014/main" id="{B97E0508-4CA9-4C4A-6BFA-2C4C50E56230}"/>
              </a:ext>
            </a:extLst>
          </p:cNvPr>
          <p:cNvSpPr/>
          <p:nvPr/>
        </p:nvSpPr>
        <p:spPr>
          <a:xfrm flipH="1">
            <a:off x="2208359" y="5162304"/>
            <a:ext cx="4626073" cy="32780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green check mark with black outline&#10;&#10;Description automatically generated">
            <a:extLst>
              <a:ext uri="{FF2B5EF4-FFF2-40B4-BE49-F238E27FC236}">
                <a16:creationId xmlns:a16="http://schemas.microsoft.com/office/drawing/2014/main" id="{1DA4C516-DA78-B0BB-8831-0FCC3F8AA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0" y="3812878"/>
            <a:ext cx="241063" cy="243888"/>
          </a:xfrm>
          <a:prstGeom prst="rect">
            <a:avLst/>
          </a:prstGeom>
        </p:spPr>
      </p:pic>
      <p:pic>
        <p:nvPicPr>
          <p:cNvPr id="4" name="Picture 3" descr="A green check mark with black outline&#10;&#10;Description automatically generated">
            <a:extLst>
              <a:ext uri="{FF2B5EF4-FFF2-40B4-BE49-F238E27FC236}">
                <a16:creationId xmlns:a16="http://schemas.microsoft.com/office/drawing/2014/main" id="{69A01F1F-24B0-F8AD-4227-9518FC825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087747"/>
            <a:ext cx="241063" cy="243888"/>
          </a:xfrm>
          <a:prstGeom prst="rect">
            <a:avLst/>
          </a:prstGeom>
        </p:spPr>
      </p:pic>
      <p:pic>
        <p:nvPicPr>
          <p:cNvPr id="6" name="Picture 5" descr="A green check mark with black outline&#10;&#10;Description automatically generated">
            <a:extLst>
              <a:ext uri="{FF2B5EF4-FFF2-40B4-BE49-F238E27FC236}">
                <a16:creationId xmlns:a16="http://schemas.microsoft.com/office/drawing/2014/main" id="{90F27F8F-4E74-ED2A-4E80-CAF6E163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362616"/>
            <a:ext cx="241063" cy="243888"/>
          </a:xfrm>
          <a:prstGeom prst="rect">
            <a:avLst/>
          </a:prstGeom>
        </p:spPr>
      </p:pic>
      <p:pic>
        <p:nvPicPr>
          <p:cNvPr id="7" name="Picture 6" descr="A green check mark with black outline&#10;&#10;Description automatically generated">
            <a:extLst>
              <a:ext uri="{FF2B5EF4-FFF2-40B4-BE49-F238E27FC236}">
                <a16:creationId xmlns:a16="http://schemas.microsoft.com/office/drawing/2014/main" id="{23F1C0A8-B2DD-6C84-8874-A91BE59BD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641360"/>
            <a:ext cx="241063" cy="243888"/>
          </a:xfrm>
          <a:prstGeom prst="rect">
            <a:avLst/>
          </a:prstGeom>
        </p:spPr>
      </p:pic>
      <p:pic>
        <p:nvPicPr>
          <p:cNvPr id="8" name="Picture 7" descr="A green check mark with black outline&#10;&#10;Description automatically generated">
            <a:extLst>
              <a:ext uri="{FF2B5EF4-FFF2-40B4-BE49-F238E27FC236}">
                <a16:creationId xmlns:a16="http://schemas.microsoft.com/office/drawing/2014/main" id="{6D786BA7-CBA8-DB46-3A1F-E1166711A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883560"/>
            <a:ext cx="241063" cy="243888"/>
          </a:xfrm>
          <a:prstGeom prst="rect">
            <a:avLst/>
          </a:prstGeom>
        </p:spPr>
      </p:pic>
    </p:spTree>
    <p:extLst>
      <p:ext uri="{BB962C8B-B14F-4D97-AF65-F5344CB8AC3E}">
        <p14:creationId xmlns:p14="http://schemas.microsoft.com/office/powerpoint/2010/main" val="3947489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13752-B637-325D-88CC-E3633B1FC28D}"/>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946B22D3-606F-F7AB-F028-A4ACBCEC070B}"/>
              </a:ext>
            </a:extLst>
          </p:cNvPr>
          <p:cNvSpPr/>
          <p:nvPr/>
        </p:nvSpPr>
        <p:spPr>
          <a:xfrm rot="10800000">
            <a:off x="0" y="3365531"/>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9FE12D74-A6FD-D367-4B69-B4F062FBF15B}"/>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A64683F1-1243-A658-3606-FCBFDB677B37}"/>
              </a:ext>
            </a:extLst>
          </p:cNvPr>
          <p:cNvSpPr/>
          <p:nvPr/>
        </p:nvSpPr>
        <p:spPr>
          <a:xfrm>
            <a:off x="8823488" y="93960"/>
            <a:ext cx="3218153"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0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a:t>
            </a:r>
          </a:p>
          <a:p>
            <a:pPr algn="ctr">
              <a:lnSpc>
                <a:spcPct val="90000"/>
              </a:lnSpc>
              <a:spcAft>
                <a:spcPts val="601"/>
              </a:spcAft>
              <a:buNone/>
            </a:pPr>
            <a:r>
              <a:rPr lang="en-US" sz="3600" b="1" spc="-1" dirty="0">
                <a:solidFill>
                  <a:srgbClr val="000000"/>
                </a:solidFill>
                <a:latin typeface="Calibri Light"/>
                <a:ea typeface="DejaVu Sans"/>
              </a:rPr>
              <a:t>Changing the Interface</a:t>
            </a:r>
          </a:p>
          <a:p>
            <a:pPr algn="ctr">
              <a:lnSpc>
                <a:spcPct val="90000"/>
              </a:lnSpc>
              <a:spcAft>
                <a:spcPts val="601"/>
              </a:spcAft>
              <a:buNone/>
            </a:pPr>
            <a:r>
              <a:rPr lang="en-US" sz="3600" b="1" spc="-1" dirty="0">
                <a:solidFill>
                  <a:srgbClr val="000000"/>
                </a:solidFill>
                <a:latin typeface="Calibri Light"/>
                <a:ea typeface="DejaVu Sans"/>
              </a:rPr>
              <a:t> between PLC and UI</a:t>
            </a:r>
            <a:endParaRPr lang="en-CA" sz="3600" b="0" strike="noStrike" spc="-1" dirty="0">
              <a:latin typeface="Arial"/>
            </a:endParaRPr>
          </a:p>
        </p:txBody>
      </p:sp>
      <p:sp>
        <p:nvSpPr>
          <p:cNvPr id="2" name="TextBox 1">
            <a:extLst>
              <a:ext uri="{FF2B5EF4-FFF2-40B4-BE49-F238E27FC236}">
                <a16:creationId xmlns:a16="http://schemas.microsoft.com/office/drawing/2014/main" id="{117A6325-1917-614A-EA6D-D8DDB4935181}"/>
              </a:ext>
            </a:extLst>
          </p:cNvPr>
          <p:cNvSpPr txBox="1"/>
          <p:nvPr/>
        </p:nvSpPr>
        <p:spPr>
          <a:xfrm>
            <a:off x="3068859" y="93654"/>
            <a:ext cx="5484159" cy="2585323"/>
          </a:xfrm>
          <a:prstGeom prst="rect">
            <a:avLst/>
          </a:prstGeom>
          <a:noFill/>
        </p:spPr>
        <p:txBody>
          <a:bodyPr wrap="square">
            <a:spAutoFit/>
          </a:bodyPr>
          <a:lstStyle/>
          <a:p>
            <a:pPr algn="ctr"/>
            <a:r>
              <a:rPr lang="en-CA" dirty="0"/>
              <a:t>To use new variables from </a:t>
            </a:r>
            <a:r>
              <a:rPr lang="en-CA" dirty="0" err="1"/>
              <a:t>TwinCAT</a:t>
            </a:r>
            <a:r>
              <a:rPr lang="en-CA" dirty="0"/>
              <a:t> in TCHMI, they must be mapped in the TCHMI Server Configuration Window.</a:t>
            </a:r>
          </a:p>
          <a:p>
            <a:pPr algn="ctr"/>
            <a:r>
              <a:rPr lang="en-CA" dirty="0"/>
              <a:t>Start by adding them to </a:t>
            </a:r>
            <a:r>
              <a:rPr lang="en-CA" dirty="0" err="1"/>
              <a:t>In_From_ICxx</a:t>
            </a:r>
            <a:r>
              <a:rPr lang="en-CA" dirty="0"/>
              <a:t> or </a:t>
            </a:r>
            <a:r>
              <a:rPr lang="en-CA" dirty="0" err="1"/>
              <a:t>Out_From_ICxx</a:t>
            </a:r>
            <a:r>
              <a:rPr lang="en-CA" dirty="0"/>
              <a:t>. Variables shared between PLC and HMI should exclusively be organized into these UDTs. The variable we will use in this example will be a global variable called </a:t>
            </a:r>
            <a:r>
              <a:rPr lang="en-CA" dirty="0" err="1"/>
              <a:t>tchmivar</a:t>
            </a:r>
            <a:r>
              <a:rPr lang="en-CA" dirty="0"/>
              <a:t>. </a:t>
            </a:r>
          </a:p>
          <a:p>
            <a:pPr algn="ctr"/>
            <a:endParaRPr lang="en-CA" dirty="0"/>
          </a:p>
          <a:p>
            <a:pPr algn="ctr"/>
            <a:endParaRPr lang="en-CA" dirty="0"/>
          </a:p>
        </p:txBody>
      </p:sp>
      <p:pic>
        <p:nvPicPr>
          <p:cNvPr id="11" name="Picture 10">
            <a:extLst>
              <a:ext uri="{FF2B5EF4-FFF2-40B4-BE49-F238E27FC236}">
                <a16:creationId xmlns:a16="http://schemas.microsoft.com/office/drawing/2014/main" id="{7DDF6A9A-C330-B49B-3C67-E399BC73F433}"/>
              </a:ext>
            </a:extLst>
          </p:cNvPr>
          <p:cNvPicPr>
            <a:picLocks noChangeAspect="1"/>
          </p:cNvPicPr>
          <p:nvPr/>
        </p:nvPicPr>
        <p:blipFill>
          <a:blip r:embed="rId3"/>
          <a:stretch>
            <a:fillRect/>
          </a:stretch>
        </p:blipFill>
        <p:spPr>
          <a:xfrm>
            <a:off x="2023932" y="2175832"/>
            <a:ext cx="8144135" cy="4239912"/>
          </a:xfrm>
          <a:prstGeom prst="rect">
            <a:avLst/>
          </a:prstGeom>
        </p:spPr>
      </p:pic>
    </p:spTree>
    <p:extLst>
      <p:ext uri="{BB962C8B-B14F-4D97-AF65-F5344CB8AC3E}">
        <p14:creationId xmlns:p14="http://schemas.microsoft.com/office/powerpoint/2010/main" val="343725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Logo&#10;&#10;Description automatically generated">
            <a:extLst>
              <a:ext uri="{FF2B5EF4-FFF2-40B4-BE49-F238E27FC236}">
                <a16:creationId xmlns:a16="http://schemas.microsoft.com/office/drawing/2014/main" id="{13F8EE4F-B2A4-41D2-9CDD-02E7A3794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4" y="208223"/>
            <a:ext cx="1931338" cy="701415"/>
          </a:xfrm>
          <a:prstGeom prst="rect">
            <a:avLst/>
          </a:prstGeom>
        </p:spPr>
      </p:pic>
      <p:sp>
        <p:nvSpPr>
          <p:cNvPr id="3" name="Rectangle 1">
            <a:extLst>
              <a:ext uri="{FF2B5EF4-FFF2-40B4-BE49-F238E27FC236}">
                <a16:creationId xmlns:a16="http://schemas.microsoft.com/office/drawing/2014/main" id="{613BACC9-A8D6-907E-08BC-AD8E6A38E5DF}"/>
              </a:ext>
            </a:extLst>
          </p:cNvPr>
          <p:cNvSpPr>
            <a:spLocks noChangeArrowheads="1"/>
          </p:cNvSpPr>
          <p:nvPr/>
        </p:nvSpPr>
        <p:spPr bwMode="auto">
          <a:xfrm>
            <a:off x="8403336" y="66978"/>
            <a:ext cx="3639485" cy="127302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77500" lnSpcReduction="20000"/>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6.01</a:t>
            </a:r>
            <a:r>
              <a:rPr lang="en-US" altLang="en-US" sz="4000" dirty="0">
                <a:latin typeface="+mj-lt"/>
                <a:ea typeface="+mj-ea"/>
                <a:cs typeface="+mj-cs"/>
              </a:rPr>
              <a:t> (IWS Based)</a:t>
            </a:r>
            <a:r>
              <a:rPr lang="en-US" altLang="en-US" sz="4000" kern="1200" dirty="0">
                <a:solidFill>
                  <a:schemeClr val="tx1"/>
                </a:solidFill>
                <a:latin typeface="+mj-lt"/>
                <a:ea typeface="+mj-ea"/>
                <a:cs typeface="+mj-cs"/>
              </a:rPr>
              <a:t>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vs </a:t>
            </a:r>
          </a:p>
          <a:p>
            <a:pPr algn="ctr" eaLnBrk="1" hangingPunct="1">
              <a:lnSpc>
                <a:spcPct val="90000"/>
              </a:lnSpc>
              <a:spcBef>
                <a:spcPct val="0"/>
              </a:spcBef>
              <a:spcAft>
                <a:spcPts val="600"/>
              </a:spcAft>
            </a:pPr>
            <a:r>
              <a:rPr lang="en-US" altLang="en-US" sz="4000" kern="1200" dirty="0">
                <a:solidFill>
                  <a:schemeClr val="tx1"/>
                </a:solidFill>
                <a:latin typeface="+mj-lt"/>
                <a:ea typeface="+mj-ea"/>
                <a:cs typeface="+mj-cs"/>
              </a:rPr>
              <a:t>6.10 (</a:t>
            </a:r>
            <a:r>
              <a:rPr lang="en-US" altLang="en-US" sz="4000" kern="1200" dirty="0" err="1">
                <a:solidFill>
                  <a:schemeClr val="tx1"/>
                </a:solidFill>
                <a:latin typeface="+mj-lt"/>
                <a:ea typeface="+mj-ea"/>
                <a:cs typeface="+mj-cs"/>
              </a:rPr>
              <a:t>TcHmi</a:t>
            </a:r>
            <a:r>
              <a:rPr lang="en-US" altLang="en-US" sz="4000" kern="1200" dirty="0">
                <a:solidFill>
                  <a:schemeClr val="tx1"/>
                </a:solidFill>
                <a:latin typeface="+mj-lt"/>
                <a:ea typeface="+mj-ea"/>
                <a:cs typeface="+mj-cs"/>
              </a:rPr>
              <a:t> Based)</a:t>
            </a:r>
          </a:p>
        </p:txBody>
      </p:sp>
      <p:pic>
        <p:nvPicPr>
          <p:cNvPr id="4" name="Picture 3">
            <a:extLst>
              <a:ext uri="{FF2B5EF4-FFF2-40B4-BE49-F238E27FC236}">
                <a16:creationId xmlns:a16="http://schemas.microsoft.com/office/drawing/2014/main" id="{8A189E68-94E7-9C74-A50B-D6CF9F2222DB}"/>
              </a:ext>
            </a:extLst>
          </p:cNvPr>
          <p:cNvPicPr>
            <a:picLocks noChangeAspect="1"/>
          </p:cNvPicPr>
          <p:nvPr/>
        </p:nvPicPr>
        <p:blipFill>
          <a:blip r:embed="rId3"/>
          <a:stretch>
            <a:fillRect/>
          </a:stretch>
        </p:blipFill>
        <p:spPr>
          <a:xfrm>
            <a:off x="8403336" y="1795151"/>
            <a:ext cx="3407941" cy="5003147"/>
          </a:xfrm>
          <a:prstGeom prst="rect">
            <a:avLst/>
          </a:prstGeom>
        </p:spPr>
      </p:pic>
      <p:pic>
        <p:nvPicPr>
          <p:cNvPr id="21" name="Picture 20" descr="Icon&#10;&#10;Description automatically generated">
            <a:extLst>
              <a:ext uri="{FF2B5EF4-FFF2-40B4-BE49-F238E27FC236}">
                <a16:creationId xmlns:a16="http://schemas.microsoft.com/office/drawing/2014/main" id="{9DBE2811-4439-409C-9A81-0880F97CB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4191" y="1430201"/>
            <a:ext cx="610497" cy="610497"/>
          </a:xfrm>
          <a:prstGeom prst="rect">
            <a:avLst/>
          </a:prstGeom>
        </p:spPr>
      </p:pic>
      <p:pic>
        <p:nvPicPr>
          <p:cNvPr id="5" name="Picture 4">
            <a:extLst>
              <a:ext uri="{FF2B5EF4-FFF2-40B4-BE49-F238E27FC236}">
                <a16:creationId xmlns:a16="http://schemas.microsoft.com/office/drawing/2014/main" id="{52135648-1A45-A2B1-25DB-57029F59166D}"/>
              </a:ext>
            </a:extLst>
          </p:cNvPr>
          <p:cNvPicPr>
            <a:picLocks noChangeAspect="1"/>
          </p:cNvPicPr>
          <p:nvPr/>
        </p:nvPicPr>
        <p:blipFill>
          <a:blip r:embed="rId5"/>
          <a:stretch>
            <a:fillRect/>
          </a:stretch>
        </p:blipFill>
        <p:spPr>
          <a:xfrm>
            <a:off x="607832" y="1358288"/>
            <a:ext cx="2676899" cy="5401429"/>
          </a:xfrm>
          <a:prstGeom prst="rect">
            <a:avLst/>
          </a:prstGeom>
        </p:spPr>
      </p:pic>
      <p:pic>
        <p:nvPicPr>
          <p:cNvPr id="7" name="Picture 6" descr="Icon&#10;&#10;Description automatically generated">
            <a:extLst>
              <a:ext uri="{FF2B5EF4-FFF2-40B4-BE49-F238E27FC236}">
                <a16:creationId xmlns:a16="http://schemas.microsoft.com/office/drawing/2014/main" id="{24D73984-406E-89D7-8D8D-60989B22B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529" y="909638"/>
            <a:ext cx="610497" cy="610497"/>
          </a:xfrm>
          <a:prstGeom prst="rect">
            <a:avLst/>
          </a:prstGeom>
        </p:spPr>
      </p:pic>
      <p:cxnSp>
        <p:nvCxnSpPr>
          <p:cNvPr id="11" name="Straight Arrow Connector 10">
            <a:extLst>
              <a:ext uri="{FF2B5EF4-FFF2-40B4-BE49-F238E27FC236}">
                <a16:creationId xmlns:a16="http://schemas.microsoft.com/office/drawing/2014/main" id="{DEB27090-2C5A-C59C-1718-A5F5A7A047CF}"/>
              </a:ext>
            </a:extLst>
          </p:cNvPr>
          <p:cNvCxnSpPr>
            <a:cxnSpLocks/>
          </p:cNvCxnSpPr>
          <p:nvPr/>
        </p:nvCxnSpPr>
        <p:spPr>
          <a:xfrm>
            <a:off x="1892808" y="4133088"/>
            <a:ext cx="6848856" cy="172497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2FF762A5-0277-F106-E860-CD74BB140A16}"/>
              </a:ext>
            </a:extLst>
          </p:cNvPr>
          <p:cNvCxnSpPr>
            <a:cxnSpLocks/>
          </p:cNvCxnSpPr>
          <p:nvPr/>
        </p:nvCxnSpPr>
        <p:spPr>
          <a:xfrm>
            <a:off x="1892808" y="4133088"/>
            <a:ext cx="6812462" cy="88372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2673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EB650-AF88-7637-C17B-21D0E28193B5}"/>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34B26262-D58D-8A0E-05AA-E3996D8C3B63}"/>
              </a:ext>
            </a:extLst>
          </p:cNvPr>
          <p:cNvSpPr/>
          <p:nvPr/>
        </p:nvSpPr>
        <p:spPr>
          <a:xfrm rot="10800000">
            <a:off x="0" y="3365531"/>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A4A22354-5137-8E86-165C-A95DB3E5670D}"/>
              </a:ext>
            </a:extLst>
          </p:cNvPr>
          <p:cNvPicPr/>
          <p:nvPr/>
        </p:nvPicPr>
        <p:blipFill>
          <a:blip r:embed="rId2"/>
          <a:stretch/>
        </p:blipFill>
        <p:spPr>
          <a:xfrm>
            <a:off x="336240" y="208080"/>
            <a:ext cx="2003760" cy="727200"/>
          </a:xfrm>
          <a:prstGeom prst="rect">
            <a:avLst/>
          </a:prstGeom>
          <a:ln w="0">
            <a:noFill/>
          </a:ln>
        </p:spPr>
      </p:pic>
      <p:sp>
        <p:nvSpPr>
          <p:cNvPr id="2" name="TextBox 1">
            <a:extLst>
              <a:ext uri="{FF2B5EF4-FFF2-40B4-BE49-F238E27FC236}">
                <a16:creationId xmlns:a16="http://schemas.microsoft.com/office/drawing/2014/main" id="{255D3D9A-DC91-5BE9-D785-6DB26901129B}"/>
              </a:ext>
            </a:extLst>
          </p:cNvPr>
          <p:cNvSpPr txBox="1"/>
          <p:nvPr/>
        </p:nvSpPr>
        <p:spPr>
          <a:xfrm>
            <a:off x="3068859" y="93654"/>
            <a:ext cx="5484159" cy="1477328"/>
          </a:xfrm>
          <a:prstGeom prst="rect">
            <a:avLst/>
          </a:prstGeom>
          <a:noFill/>
        </p:spPr>
        <p:txBody>
          <a:bodyPr wrap="square">
            <a:spAutoFit/>
          </a:bodyPr>
          <a:lstStyle/>
          <a:p>
            <a:pPr algn="ctr"/>
            <a:r>
              <a:rPr lang="en-CA" dirty="0"/>
              <a:t>Open the </a:t>
            </a:r>
            <a:r>
              <a:rPr lang="en-CA" dirty="0" err="1"/>
              <a:t>TwinCAT</a:t>
            </a:r>
            <a:r>
              <a:rPr lang="en-CA" dirty="0"/>
              <a:t> HMI Server Configuration window by going to </a:t>
            </a:r>
            <a:r>
              <a:rPr lang="en-CA" dirty="0" err="1"/>
              <a:t>TwinCAT</a:t>
            </a:r>
            <a:r>
              <a:rPr lang="en-CA" dirty="0"/>
              <a:t> HMI&gt;Windows&gt;</a:t>
            </a:r>
            <a:r>
              <a:rPr lang="en-CA" dirty="0" err="1"/>
              <a:t>TwinCAT</a:t>
            </a:r>
            <a:r>
              <a:rPr lang="en-CA" dirty="0"/>
              <a:t> HMI Server Configuration</a:t>
            </a:r>
          </a:p>
          <a:p>
            <a:pPr algn="ctr"/>
            <a:endParaRPr lang="en-CA" dirty="0"/>
          </a:p>
          <a:p>
            <a:pPr algn="ctr"/>
            <a:endParaRPr lang="en-CA" dirty="0"/>
          </a:p>
        </p:txBody>
      </p:sp>
      <p:pic>
        <p:nvPicPr>
          <p:cNvPr id="4" name="Picture 3">
            <a:extLst>
              <a:ext uri="{FF2B5EF4-FFF2-40B4-BE49-F238E27FC236}">
                <a16:creationId xmlns:a16="http://schemas.microsoft.com/office/drawing/2014/main" id="{B42ABFA0-2E14-F1E0-0A5C-672A81E11E70}"/>
              </a:ext>
            </a:extLst>
          </p:cNvPr>
          <p:cNvPicPr>
            <a:picLocks noChangeAspect="1"/>
          </p:cNvPicPr>
          <p:nvPr/>
        </p:nvPicPr>
        <p:blipFill>
          <a:blip r:embed="rId3"/>
          <a:stretch>
            <a:fillRect/>
          </a:stretch>
        </p:blipFill>
        <p:spPr>
          <a:xfrm>
            <a:off x="2833232" y="3429000"/>
            <a:ext cx="6525536" cy="2343477"/>
          </a:xfrm>
          <a:prstGeom prst="rect">
            <a:avLst/>
          </a:prstGeom>
        </p:spPr>
      </p:pic>
      <p:sp>
        <p:nvSpPr>
          <p:cNvPr id="5" name="Rectangle 16">
            <a:extLst>
              <a:ext uri="{FF2B5EF4-FFF2-40B4-BE49-F238E27FC236}">
                <a16:creationId xmlns:a16="http://schemas.microsoft.com/office/drawing/2014/main" id="{6313A353-4D43-1862-7A0A-D9EB1A29CF54}"/>
              </a:ext>
            </a:extLst>
          </p:cNvPr>
          <p:cNvSpPr/>
          <p:nvPr/>
        </p:nvSpPr>
        <p:spPr>
          <a:xfrm>
            <a:off x="8823488" y="93960"/>
            <a:ext cx="3218153"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0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a:t>
            </a:r>
          </a:p>
          <a:p>
            <a:pPr algn="ctr">
              <a:lnSpc>
                <a:spcPct val="90000"/>
              </a:lnSpc>
              <a:spcAft>
                <a:spcPts val="601"/>
              </a:spcAft>
              <a:buNone/>
            </a:pPr>
            <a:r>
              <a:rPr lang="en-US" sz="3600" b="1" spc="-1" dirty="0">
                <a:solidFill>
                  <a:srgbClr val="000000"/>
                </a:solidFill>
                <a:latin typeface="Calibri Light"/>
                <a:ea typeface="DejaVu Sans"/>
              </a:rPr>
              <a:t>Changing the Interface</a:t>
            </a:r>
          </a:p>
          <a:p>
            <a:pPr algn="ctr">
              <a:lnSpc>
                <a:spcPct val="90000"/>
              </a:lnSpc>
              <a:spcAft>
                <a:spcPts val="601"/>
              </a:spcAft>
              <a:buNone/>
            </a:pPr>
            <a:r>
              <a:rPr lang="en-US" sz="3600" b="1" spc="-1" dirty="0">
                <a:solidFill>
                  <a:srgbClr val="000000"/>
                </a:solidFill>
                <a:latin typeface="Calibri Light"/>
                <a:ea typeface="DejaVu Sans"/>
              </a:rPr>
              <a:t> between PLC and UI</a:t>
            </a:r>
            <a:endParaRPr lang="en-CA" sz="3600" b="0" strike="noStrike" spc="-1" dirty="0">
              <a:latin typeface="Arial"/>
            </a:endParaRPr>
          </a:p>
        </p:txBody>
      </p:sp>
    </p:spTree>
    <p:extLst>
      <p:ext uri="{BB962C8B-B14F-4D97-AF65-F5344CB8AC3E}">
        <p14:creationId xmlns:p14="http://schemas.microsoft.com/office/powerpoint/2010/main" val="14773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FD643-3F65-2EFC-E460-4918EB807A27}"/>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539864A3-C222-6202-50BA-EBFC778C8BD2}"/>
              </a:ext>
            </a:extLst>
          </p:cNvPr>
          <p:cNvSpPr/>
          <p:nvPr/>
        </p:nvSpPr>
        <p:spPr>
          <a:xfrm rot="10800000">
            <a:off x="0" y="3365531"/>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A6E5C1EF-9F79-9A54-C377-03839D3867A7}"/>
              </a:ext>
            </a:extLst>
          </p:cNvPr>
          <p:cNvPicPr/>
          <p:nvPr/>
        </p:nvPicPr>
        <p:blipFill>
          <a:blip r:embed="rId2"/>
          <a:stretch/>
        </p:blipFill>
        <p:spPr>
          <a:xfrm>
            <a:off x="336240" y="208080"/>
            <a:ext cx="2003760" cy="727200"/>
          </a:xfrm>
          <a:prstGeom prst="rect">
            <a:avLst/>
          </a:prstGeom>
          <a:ln w="0">
            <a:noFill/>
          </a:ln>
        </p:spPr>
      </p:pic>
      <p:sp>
        <p:nvSpPr>
          <p:cNvPr id="2" name="TextBox 1">
            <a:extLst>
              <a:ext uri="{FF2B5EF4-FFF2-40B4-BE49-F238E27FC236}">
                <a16:creationId xmlns:a16="http://schemas.microsoft.com/office/drawing/2014/main" id="{6C52E86C-5D87-0188-6826-0CA3C4BF04A6}"/>
              </a:ext>
            </a:extLst>
          </p:cNvPr>
          <p:cNvSpPr txBox="1"/>
          <p:nvPr/>
        </p:nvSpPr>
        <p:spPr>
          <a:xfrm>
            <a:off x="3068859" y="93654"/>
            <a:ext cx="5484159" cy="1200329"/>
          </a:xfrm>
          <a:prstGeom prst="rect">
            <a:avLst/>
          </a:prstGeom>
          <a:noFill/>
        </p:spPr>
        <p:txBody>
          <a:bodyPr wrap="square">
            <a:spAutoFit/>
          </a:bodyPr>
          <a:lstStyle/>
          <a:p>
            <a:pPr algn="ctr"/>
            <a:r>
              <a:rPr lang="en-CA" dirty="0"/>
              <a:t>Make sure you have the target HMI project </a:t>
            </a:r>
            <a:r>
              <a:rPr lang="en-CA" dirty="0" err="1"/>
              <a:t>sleected</a:t>
            </a:r>
            <a:r>
              <a:rPr lang="en-CA" dirty="0"/>
              <a:t> (if you have a PLC window upon, nothing will show up)</a:t>
            </a:r>
          </a:p>
          <a:p>
            <a:pPr algn="ctr"/>
            <a:endParaRPr lang="en-CA" dirty="0"/>
          </a:p>
          <a:p>
            <a:pPr algn="ctr"/>
            <a:endParaRPr lang="en-CA" dirty="0"/>
          </a:p>
        </p:txBody>
      </p:sp>
      <p:pic>
        <p:nvPicPr>
          <p:cNvPr id="9" name="Picture 8">
            <a:extLst>
              <a:ext uri="{FF2B5EF4-FFF2-40B4-BE49-F238E27FC236}">
                <a16:creationId xmlns:a16="http://schemas.microsoft.com/office/drawing/2014/main" id="{687FA9E7-19FD-0F3D-60E7-0045643F6032}"/>
              </a:ext>
            </a:extLst>
          </p:cNvPr>
          <p:cNvPicPr>
            <a:picLocks noChangeAspect="1"/>
          </p:cNvPicPr>
          <p:nvPr/>
        </p:nvPicPr>
        <p:blipFill>
          <a:blip r:embed="rId3"/>
          <a:stretch>
            <a:fillRect/>
          </a:stretch>
        </p:blipFill>
        <p:spPr>
          <a:xfrm>
            <a:off x="99183" y="2371577"/>
            <a:ext cx="4305901" cy="1057423"/>
          </a:xfrm>
          <a:prstGeom prst="rect">
            <a:avLst/>
          </a:prstGeom>
        </p:spPr>
      </p:pic>
      <p:pic>
        <p:nvPicPr>
          <p:cNvPr id="15" name="Picture 14">
            <a:extLst>
              <a:ext uri="{FF2B5EF4-FFF2-40B4-BE49-F238E27FC236}">
                <a16:creationId xmlns:a16="http://schemas.microsoft.com/office/drawing/2014/main" id="{829D72BB-8769-FB73-88B6-A0A035EBB2B3}"/>
              </a:ext>
            </a:extLst>
          </p:cNvPr>
          <p:cNvPicPr>
            <a:picLocks noChangeAspect="1"/>
          </p:cNvPicPr>
          <p:nvPr/>
        </p:nvPicPr>
        <p:blipFill>
          <a:blip r:embed="rId4"/>
          <a:stretch>
            <a:fillRect/>
          </a:stretch>
        </p:blipFill>
        <p:spPr>
          <a:xfrm>
            <a:off x="127138" y="3949025"/>
            <a:ext cx="5556661" cy="1526733"/>
          </a:xfrm>
          <a:prstGeom prst="rect">
            <a:avLst/>
          </a:prstGeom>
        </p:spPr>
      </p:pic>
      <p:pic>
        <p:nvPicPr>
          <p:cNvPr id="19" name="Picture 18">
            <a:extLst>
              <a:ext uri="{FF2B5EF4-FFF2-40B4-BE49-F238E27FC236}">
                <a16:creationId xmlns:a16="http://schemas.microsoft.com/office/drawing/2014/main" id="{5FA58401-56EE-5B6E-F2E2-D44359AADE02}"/>
              </a:ext>
            </a:extLst>
          </p:cNvPr>
          <p:cNvPicPr>
            <a:picLocks noChangeAspect="1"/>
          </p:cNvPicPr>
          <p:nvPr/>
        </p:nvPicPr>
        <p:blipFill>
          <a:blip r:embed="rId5"/>
          <a:stretch>
            <a:fillRect/>
          </a:stretch>
        </p:blipFill>
        <p:spPr>
          <a:xfrm>
            <a:off x="5867655" y="2471603"/>
            <a:ext cx="4372585" cy="857370"/>
          </a:xfrm>
          <a:prstGeom prst="rect">
            <a:avLst/>
          </a:prstGeom>
        </p:spPr>
      </p:pic>
      <p:pic>
        <p:nvPicPr>
          <p:cNvPr id="21" name="Picture 20">
            <a:extLst>
              <a:ext uri="{FF2B5EF4-FFF2-40B4-BE49-F238E27FC236}">
                <a16:creationId xmlns:a16="http://schemas.microsoft.com/office/drawing/2014/main" id="{E9A8B5A0-849F-3403-5621-DDFDF6E2DC00}"/>
              </a:ext>
            </a:extLst>
          </p:cNvPr>
          <p:cNvPicPr>
            <a:picLocks noChangeAspect="1"/>
          </p:cNvPicPr>
          <p:nvPr/>
        </p:nvPicPr>
        <p:blipFill>
          <a:blip r:embed="rId6"/>
          <a:stretch>
            <a:fillRect/>
          </a:stretch>
        </p:blipFill>
        <p:spPr>
          <a:xfrm>
            <a:off x="5810937" y="3809562"/>
            <a:ext cx="5770891" cy="1805661"/>
          </a:xfrm>
          <a:prstGeom prst="rect">
            <a:avLst/>
          </a:prstGeom>
        </p:spPr>
      </p:pic>
      <p:sp>
        <p:nvSpPr>
          <p:cNvPr id="4" name="Rectangle 16">
            <a:extLst>
              <a:ext uri="{FF2B5EF4-FFF2-40B4-BE49-F238E27FC236}">
                <a16:creationId xmlns:a16="http://schemas.microsoft.com/office/drawing/2014/main" id="{DD603061-932E-255B-A174-234F28D56C3C}"/>
              </a:ext>
            </a:extLst>
          </p:cNvPr>
          <p:cNvSpPr/>
          <p:nvPr/>
        </p:nvSpPr>
        <p:spPr>
          <a:xfrm>
            <a:off x="8823488" y="93960"/>
            <a:ext cx="3218153"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0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a:t>
            </a:r>
          </a:p>
          <a:p>
            <a:pPr algn="ctr">
              <a:lnSpc>
                <a:spcPct val="90000"/>
              </a:lnSpc>
              <a:spcAft>
                <a:spcPts val="601"/>
              </a:spcAft>
              <a:buNone/>
            </a:pPr>
            <a:r>
              <a:rPr lang="en-US" sz="3600" b="1" spc="-1" dirty="0">
                <a:solidFill>
                  <a:srgbClr val="000000"/>
                </a:solidFill>
                <a:latin typeface="Calibri Light"/>
                <a:ea typeface="DejaVu Sans"/>
              </a:rPr>
              <a:t>Changing the Interface</a:t>
            </a:r>
          </a:p>
          <a:p>
            <a:pPr algn="ctr">
              <a:lnSpc>
                <a:spcPct val="90000"/>
              </a:lnSpc>
              <a:spcAft>
                <a:spcPts val="601"/>
              </a:spcAft>
              <a:buNone/>
            </a:pPr>
            <a:r>
              <a:rPr lang="en-US" sz="3600" b="1" spc="-1" dirty="0">
                <a:solidFill>
                  <a:srgbClr val="000000"/>
                </a:solidFill>
                <a:latin typeface="Calibri Light"/>
                <a:ea typeface="DejaVu Sans"/>
              </a:rPr>
              <a:t> between PLC and UI</a:t>
            </a:r>
            <a:endParaRPr lang="en-CA" sz="3600" b="0" strike="noStrike" spc="-1" dirty="0">
              <a:latin typeface="Arial"/>
            </a:endParaRPr>
          </a:p>
        </p:txBody>
      </p:sp>
    </p:spTree>
    <p:extLst>
      <p:ext uri="{BB962C8B-B14F-4D97-AF65-F5344CB8AC3E}">
        <p14:creationId xmlns:p14="http://schemas.microsoft.com/office/powerpoint/2010/main" val="196071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AD1DB-F28D-AF58-A6FE-574F6D863E30}"/>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1FD0217F-E59C-6B15-E4E6-2F3FA94FDA41}"/>
              </a:ext>
            </a:extLst>
          </p:cNvPr>
          <p:cNvSpPr/>
          <p:nvPr/>
        </p:nvSpPr>
        <p:spPr>
          <a:xfrm rot="10800000">
            <a:off x="0" y="3365531"/>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dirty="0"/>
          </a:p>
        </p:txBody>
      </p:sp>
      <p:pic>
        <p:nvPicPr>
          <p:cNvPr id="128" name="Picture 7" descr="Logo&#10;&#10;Description automatically generated">
            <a:extLst>
              <a:ext uri="{FF2B5EF4-FFF2-40B4-BE49-F238E27FC236}">
                <a16:creationId xmlns:a16="http://schemas.microsoft.com/office/drawing/2014/main" id="{58815D0A-DFEF-92AC-3973-61776658C47E}"/>
              </a:ext>
            </a:extLst>
          </p:cNvPr>
          <p:cNvPicPr/>
          <p:nvPr/>
        </p:nvPicPr>
        <p:blipFill>
          <a:blip r:embed="rId2"/>
          <a:stretch/>
        </p:blipFill>
        <p:spPr>
          <a:xfrm>
            <a:off x="336240" y="208080"/>
            <a:ext cx="2003760" cy="727200"/>
          </a:xfrm>
          <a:prstGeom prst="rect">
            <a:avLst/>
          </a:prstGeom>
          <a:ln w="0">
            <a:noFill/>
          </a:ln>
        </p:spPr>
      </p:pic>
      <p:sp>
        <p:nvSpPr>
          <p:cNvPr id="2" name="TextBox 1">
            <a:extLst>
              <a:ext uri="{FF2B5EF4-FFF2-40B4-BE49-F238E27FC236}">
                <a16:creationId xmlns:a16="http://schemas.microsoft.com/office/drawing/2014/main" id="{8D61A10D-ED88-2211-4DF9-6072468A00D9}"/>
              </a:ext>
            </a:extLst>
          </p:cNvPr>
          <p:cNvSpPr txBox="1"/>
          <p:nvPr/>
        </p:nvSpPr>
        <p:spPr>
          <a:xfrm>
            <a:off x="3068859" y="93654"/>
            <a:ext cx="5484159" cy="1754326"/>
          </a:xfrm>
          <a:prstGeom prst="rect">
            <a:avLst/>
          </a:prstGeom>
          <a:noFill/>
        </p:spPr>
        <p:txBody>
          <a:bodyPr wrap="square">
            <a:spAutoFit/>
          </a:bodyPr>
          <a:lstStyle/>
          <a:p>
            <a:pPr algn="ctr"/>
            <a:r>
              <a:rPr lang="en-CA" dirty="0"/>
              <a:t>Under “All Symbols”, expand ADS to find </a:t>
            </a:r>
            <a:r>
              <a:rPr lang="en-CA" dirty="0" err="1"/>
              <a:t>In_From_ICxx</a:t>
            </a:r>
            <a:r>
              <a:rPr lang="en-CA" dirty="0"/>
              <a:t> or </a:t>
            </a:r>
            <a:r>
              <a:rPr lang="en-CA" dirty="0" err="1"/>
              <a:t>Out_To_ICxx</a:t>
            </a:r>
            <a:r>
              <a:rPr lang="en-CA" dirty="0"/>
              <a:t>. Right click the one you’ve updated and click “Refresh Mapping”. It should now be useable in the TCHMI project.</a:t>
            </a:r>
          </a:p>
          <a:p>
            <a:pPr algn="ctr"/>
            <a:endParaRPr lang="en-CA" dirty="0"/>
          </a:p>
          <a:p>
            <a:pPr algn="ctr"/>
            <a:endParaRPr lang="en-CA" dirty="0"/>
          </a:p>
        </p:txBody>
      </p:sp>
      <p:pic>
        <p:nvPicPr>
          <p:cNvPr id="6" name="Picture 5">
            <a:extLst>
              <a:ext uri="{FF2B5EF4-FFF2-40B4-BE49-F238E27FC236}">
                <a16:creationId xmlns:a16="http://schemas.microsoft.com/office/drawing/2014/main" id="{D197A3D0-3879-9E74-E59B-0552F17B1A4E}"/>
              </a:ext>
            </a:extLst>
          </p:cNvPr>
          <p:cNvPicPr>
            <a:picLocks noChangeAspect="1"/>
          </p:cNvPicPr>
          <p:nvPr/>
        </p:nvPicPr>
        <p:blipFill>
          <a:blip r:embed="rId3"/>
          <a:stretch>
            <a:fillRect/>
          </a:stretch>
        </p:blipFill>
        <p:spPr>
          <a:xfrm>
            <a:off x="1480773" y="2596831"/>
            <a:ext cx="9230454" cy="3708936"/>
          </a:xfrm>
          <a:prstGeom prst="rect">
            <a:avLst/>
          </a:prstGeom>
        </p:spPr>
      </p:pic>
      <p:sp>
        <p:nvSpPr>
          <p:cNvPr id="3" name="Rectangle 16">
            <a:extLst>
              <a:ext uri="{FF2B5EF4-FFF2-40B4-BE49-F238E27FC236}">
                <a16:creationId xmlns:a16="http://schemas.microsoft.com/office/drawing/2014/main" id="{09AFAD99-4D6E-AFA8-5F0A-2F1EA5EC64CD}"/>
              </a:ext>
            </a:extLst>
          </p:cNvPr>
          <p:cNvSpPr/>
          <p:nvPr/>
        </p:nvSpPr>
        <p:spPr>
          <a:xfrm>
            <a:off x="8823488" y="93960"/>
            <a:ext cx="3218153"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60000" lnSpcReduction="20000"/>
          </a:bodyPr>
          <a:lstStyle/>
          <a:p>
            <a:pPr algn="ctr">
              <a:lnSpc>
                <a:spcPct val="90000"/>
              </a:lnSpc>
              <a:spcAft>
                <a:spcPts val="601"/>
              </a:spcAft>
              <a:buNone/>
            </a:pPr>
            <a:r>
              <a:rPr lang="en-US" sz="3600" b="1" spc="-1" dirty="0">
                <a:solidFill>
                  <a:srgbClr val="000000"/>
                </a:solidFill>
                <a:latin typeface="Calibri Light"/>
                <a:ea typeface="DejaVu Sans"/>
              </a:rPr>
              <a:t>Deployment Work,</a:t>
            </a:r>
          </a:p>
          <a:p>
            <a:pPr algn="ctr">
              <a:lnSpc>
                <a:spcPct val="90000"/>
              </a:lnSpc>
              <a:spcAft>
                <a:spcPts val="601"/>
              </a:spcAft>
              <a:buNone/>
            </a:pPr>
            <a:r>
              <a:rPr lang="en-US" sz="3600" b="1" spc="-1" dirty="0">
                <a:solidFill>
                  <a:srgbClr val="000000"/>
                </a:solidFill>
                <a:latin typeface="Calibri Light"/>
                <a:ea typeface="DejaVu Sans"/>
              </a:rPr>
              <a:t>Changing the Interface</a:t>
            </a:r>
          </a:p>
          <a:p>
            <a:pPr algn="ctr">
              <a:lnSpc>
                <a:spcPct val="90000"/>
              </a:lnSpc>
              <a:spcAft>
                <a:spcPts val="601"/>
              </a:spcAft>
              <a:buNone/>
            </a:pPr>
            <a:r>
              <a:rPr lang="en-US" sz="3600" b="1" spc="-1" dirty="0">
                <a:solidFill>
                  <a:srgbClr val="000000"/>
                </a:solidFill>
                <a:latin typeface="Calibri Light"/>
                <a:ea typeface="DejaVu Sans"/>
              </a:rPr>
              <a:t> between PLC and UI</a:t>
            </a:r>
            <a:endParaRPr lang="en-CA" sz="3600" b="0" strike="noStrike" spc="-1" dirty="0">
              <a:latin typeface="Arial"/>
            </a:endParaRPr>
          </a:p>
        </p:txBody>
      </p:sp>
    </p:spTree>
    <p:extLst>
      <p:ext uri="{BB962C8B-B14F-4D97-AF65-F5344CB8AC3E}">
        <p14:creationId xmlns:p14="http://schemas.microsoft.com/office/powerpoint/2010/main" val="163082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0335-EE77-D90B-BEF3-6FC5DED2EFEB}"/>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AAE12ECD-383D-B951-02B2-160FD36B3785}"/>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C16D0A8D-6D9B-A86B-5F63-759C90CA73C6}"/>
              </a:ext>
            </a:extLst>
          </p:cNvPr>
          <p:cNvSpPr/>
          <p:nvPr/>
        </p:nvSpPr>
        <p:spPr>
          <a:xfrm>
            <a:off x="9532189" y="93960"/>
            <a:ext cx="2509451"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pc="-1" dirty="0">
                <a:solidFill>
                  <a:srgbClr val="000000"/>
                </a:solidFill>
                <a:latin typeface="Calibri Light"/>
                <a:ea typeface="DejaVu Sans"/>
              </a:rPr>
              <a:t>Deployment Work</a:t>
            </a:r>
            <a:endParaRPr lang="en-CA" sz="3600" b="0" strike="noStrike" spc="-1" dirty="0">
              <a:latin typeface="Arial"/>
            </a:endParaRPr>
          </a:p>
        </p:txBody>
      </p:sp>
      <p:sp>
        <p:nvSpPr>
          <p:cNvPr id="2" name="TextBox 1">
            <a:extLst>
              <a:ext uri="{FF2B5EF4-FFF2-40B4-BE49-F238E27FC236}">
                <a16:creationId xmlns:a16="http://schemas.microsoft.com/office/drawing/2014/main" id="{6EDD3D90-9D65-8460-05DA-AE287AC7CD84}"/>
              </a:ext>
            </a:extLst>
          </p:cNvPr>
          <p:cNvSpPr txBox="1"/>
          <p:nvPr/>
        </p:nvSpPr>
        <p:spPr>
          <a:xfrm>
            <a:off x="618120" y="1620691"/>
            <a:ext cx="10783231" cy="5909310"/>
          </a:xfrm>
          <a:prstGeom prst="rect">
            <a:avLst/>
          </a:prstGeom>
          <a:noFill/>
        </p:spPr>
        <p:txBody>
          <a:bodyPr wrap="square" rtlCol="0">
            <a:spAutoFit/>
          </a:bodyPr>
          <a:lstStyle/>
          <a:p>
            <a:pPr algn="ctr"/>
            <a:r>
              <a:rPr lang="en-CA" sz="2800" dirty="0"/>
              <a:t>New Features are great, especially if you don’t have to think about them and they reduce your workload, but let’s explore some topics you will still have to manually develop and configure:</a:t>
            </a:r>
          </a:p>
          <a:p>
            <a:endParaRPr lang="en-CA" sz="2800" dirty="0"/>
          </a:p>
          <a:p>
            <a:endParaRPr lang="en-CA" sz="2800" dirty="0"/>
          </a:p>
          <a:p>
            <a:pPr marL="2286000" lvl="4" indent="-457200">
              <a:buFont typeface="+mj-lt"/>
              <a:buAutoNum type="arabicPeriod"/>
            </a:pPr>
            <a:r>
              <a:rPr lang="en-CA" dirty="0"/>
              <a:t>Configure multiple ICs (in cases where there is more then one IC)</a:t>
            </a:r>
          </a:p>
          <a:p>
            <a:pPr marL="2286000" lvl="4" indent="-457200">
              <a:buFont typeface="+mj-lt"/>
              <a:buAutoNum type="arabicPeriod"/>
            </a:pPr>
            <a:r>
              <a:rPr lang="en-CA" dirty="0"/>
              <a:t>Line Overview Screen(s)</a:t>
            </a:r>
          </a:p>
          <a:p>
            <a:pPr marL="2286000" lvl="4" indent="-457200">
              <a:buFont typeface="+mj-lt"/>
              <a:buAutoNum type="arabicPeriod"/>
            </a:pPr>
            <a:r>
              <a:rPr lang="en-CA" dirty="0"/>
              <a:t>Fixture Screens</a:t>
            </a:r>
          </a:p>
          <a:p>
            <a:pPr marL="2286000" lvl="4" indent="-457200">
              <a:buFont typeface="+mj-lt"/>
              <a:buAutoNum type="arabicPeriod"/>
            </a:pPr>
            <a:r>
              <a:rPr lang="en-CA" dirty="0"/>
              <a:t>Fault Message Updating</a:t>
            </a:r>
          </a:p>
          <a:p>
            <a:pPr marL="2286000" lvl="4" indent="-457200">
              <a:buFont typeface="+mj-lt"/>
              <a:buAutoNum type="arabicPeriod"/>
            </a:pPr>
            <a:r>
              <a:rPr lang="en-CA" dirty="0"/>
              <a:t>Localizations (Translations)</a:t>
            </a:r>
          </a:p>
          <a:p>
            <a:pPr marL="2286000" lvl="4" indent="-457200">
              <a:buFont typeface="+mj-lt"/>
              <a:buAutoNum type="arabicPeriod"/>
            </a:pPr>
            <a:r>
              <a:rPr lang="en-CA" dirty="0"/>
              <a:t>Change Interface between PLC &lt;-&gt; UI</a:t>
            </a:r>
          </a:p>
          <a:p>
            <a:pPr lvl="4"/>
            <a:endParaRPr lang="en-CA" dirty="0"/>
          </a:p>
          <a:p>
            <a:endParaRPr lang="en-CA" sz="2800" dirty="0"/>
          </a:p>
          <a:p>
            <a:endParaRPr lang="en-CA" sz="2800" dirty="0"/>
          </a:p>
          <a:p>
            <a:endParaRPr lang="en-CA" sz="2800" dirty="0"/>
          </a:p>
          <a:p>
            <a:endParaRPr lang="en-CA" sz="2800" dirty="0"/>
          </a:p>
        </p:txBody>
      </p:sp>
      <p:pic>
        <p:nvPicPr>
          <p:cNvPr id="3" name="Picture 2" descr="A green check mark with black outline&#10;&#10;Description automatically generated">
            <a:extLst>
              <a:ext uri="{FF2B5EF4-FFF2-40B4-BE49-F238E27FC236}">
                <a16:creationId xmlns:a16="http://schemas.microsoft.com/office/drawing/2014/main" id="{DDDBFC87-D328-3A8B-40A4-670E6A6A6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60" y="3812878"/>
            <a:ext cx="241063" cy="243888"/>
          </a:xfrm>
          <a:prstGeom prst="rect">
            <a:avLst/>
          </a:prstGeom>
        </p:spPr>
      </p:pic>
      <p:pic>
        <p:nvPicPr>
          <p:cNvPr id="4" name="Picture 3" descr="A green check mark with black outline&#10;&#10;Description automatically generated">
            <a:extLst>
              <a:ext uri="{FF2B5EF4-FFF2-40B4-BE49-F238E27FC236}">
                <a16:creationId xmlns:a16="http://schemas.microsoft.com/office/drawing/2014/main" id="{22899C0B-FC5B-F7D5-4F49-2B8413367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087747"/>
            <a:ext cx="241063" cy="243888"/>
          </a:xfrm>
          <a:prstGeom prst="rect">
            <a:avLst/>
          </a:prstGeom>
        </p:spPr>
      </p:pic>
      <p:pic>
        <p:nvPicPr>
          <p:cNvPr id="6" name="Picture 5" descr="A green check mark with black outline&#10;&#10;Description automatically generated">
            <a:extLst>
              <a:ext uri="{FF2B5EF4-FFF2-40B4-BE49-F238E27FC236}">
                <a16:creationId xmlns:a16="http://schemas.microsoft.com/office/drawing/2014/main" id="{1D0C0D4E-5F49-BF86-915C-43DEEB473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362616"/>
            <a:ext cx="241063" cy="243888"/>
          </a:xfrm>
          <a:prstGeom prst="rect">
            <a:avLst/>
          </a:prstGeom>
        </p:spPr>
      </p:pic>
      <p:pic>
        <p:nvPicPr>
          <p:cNvPr id="7" name="Picture 6" descr="A green check mark with black outline&#10;&#10;Description automatically generated">
            <a:extLst>
              <a:ext uri="{FF2B5EF4-FFF2-40B4-BE49-F238E27FC236}">
                <a16:creationId xmlns:a16="http://schemas.microsoft.com/office/drawing/2014/main" id="{C9AD4651-EED1-CE88-9C2C-B2B13E962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641360"/>
            <a:ext cx="241063" cy="243888"/>
          </a:xfrm>
          <a:prstGeom prst="rect">
            <a:avLst/>
          </a:prstGeom>
        </p:spPr>
      </p:pic>
      <p:pic>
        <p:nvPicPr>
          <p:cNvPr id="8" name="Picture 7" descr="A green check mark with black outline&#10;&#10;Description automatically generated">
            <a:extLst>
              <a:ext uri="{FF2B5EF4-FFF2-40B4-BE49-F238E27FC236}">
                <a16:creationId xmlns:a16="http://schemas.microsoft.com/office/drawing/2014/main" id="{A9F813D8-41A3-2F14-393B-FBD4A1BC1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4883560"/>
            <a:ext cx="241063" cy="243888"/>
          </a:xfrm>
          <a:prstGeom prst="rect">
            <a:avLst/>
          </a:prstGeom>
        </p:spPr>
      </p:pic>
      <p:pic>
        <p:nvPicPr>
          <p:cNvPr id="9" name="Picture 8" descr="A green check mark with black outline&#10;&#10;Description automatically generated">
            <a:extLst>
              <a:ext uri="{FF2B5EF4-FFF2-40B4-BE49-F238E27FC236}">
                <a16:creationId xmlns:a16="http://schemas.microsoft.com/office/drawing/2014/main" id="{793FC6DA-7645-FD2D-FF63-7D89D4B19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68" y="5164262"/>
            <a:ext cx="241063" cy="243888"/>
          </a:xfrm>
          <a:prstGeom prst="rect">
            <a:avLst/>
          </a:prstGeom>
        </p:spPr>
      </p:pic>
    </p:spTree>
    <p:extLst>
      <p:ext uri="{BB962C8B-B14F-4D97-AF65-F5344CB8AC3E}">
        <p14:creationId xmlns:p14="http://schemas.microsoft.com/office/powerpoint/2010/main" val="1075675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2EAA1-942E-B28F-4FD8-A3E68FF97F97}"/>
            </a:ext>
          </a:extLst>
        </p:cNvPr>
        <p:cNvGrpSpPr/>
        <p:nvPr/>
      </p:nvGrpSpPr>
      <p:grpSpPr>
        <a:xfrm>
          <a:off x="0" y="0"/>
          <a:ext cx="0" cy="0"/>
          <a:chOff x="0" y="0"/>
          <a:chExt cx="0" cy="0"/>
        </a:xfrm>
      </p:grpSpPr>
      <p:pic>
        <p:nvPicPr>
          <p:cNvPr id="128" name="Picture 7" descr="Logo&#10;&#10;Description automatically generated">
            <a:extLst>
              <a:ext uri="{FF2B5EF4-FFF2-40B4-BE49-F238E27FC236}">
                <a16:creationId xmlns:a16="http://schemas.microsoft.com/office/drawing/2014/main" id="{78F74718-A3E3-2520-6B70-8582D04E7C5F}"/>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D59F75A2-EDE7-2D00-D307-6EB4BC23EE1B}"/>
              </a:ext>
            </a:extLst>
          </p:cNvPr>
          <p:cNvSpPr/>
          <p:nvPr/>
        </p:nvSpPr>
        <p:spPr>
          <a:xfrm>
            <a:off x="9049110" y="93960"/>
            <a:ext cx="2992532"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a:bodyPr>
          <a:lstStyle/>
          <a:p>
            <a:pPr algn="ctr">
              <a:lnSpc>
                <a:spcPct val="90000"/>
              </a:lnSpc>
              <a:spcAft>
                <a:spcPts val="601"/>
              </a:spcAft>
              <a:buNone/>
            </a:pPr>
            <a:r>
              <a:rPr lang="en-US" sz="3600" b="1" spc="-1" dirty="0">
                <a:solidFill>
                  <a:srgbClr val="000000"/>
                </a:solidFill>
                <a:latin typeface="Calibri Light"/>
                <a:ea typeface="DejaVu Sans"/>
              </a:rPr>
              <a:t>Q&amp;A</a:t>
            </a:r>
            <a:endParaRPr lang="en-CA" sz="3600" b="0" strike="noStrike" spc="-1" dirty="0">
              <a:latin typeface="Arial"/>
            </a:endParaRPr>
          </a:p>
        </p:txBody>
      </p:sp>
      <p:pic>
        <p:nvPicPr>
          <p:cNvPr id="1032" name="Picture 8" descr="Question mark PNG transparent image download, size: 1024x1024px">
            <a:extLst>
              <a:ext uri="{FF2B5EF4-FFF2-40B4-BE49-F238E27FC236}">
                <a16:creationId xmlns:a16="http://schemas.microsoft.com/office/drawing/2014/main" id="{72D937C2-44F3-B5F2-AC6E-4289E174B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830" y="1696854"/>
            <a:ext cx="4135254" cy="413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9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0BD4DD2C-DDD7-4907-8F02-A738CFEDB92D}"/>
              </a:ext>
            </a:extLst>
          </p:cNvPr>
          <p:cNvSpPr>
            <a:spLocks noChangeArrowheads="1"/>
          </p:cNvSpPr>
          <p:nvPr/>
        </p:nvSpPr>
        <p:spPr bwMode="auto">
          <a:xfrm>
            <a:off x="640080" y="2074363"/>
            <a:ext cx="2752354" cy="2709275"/>
          </a:xfrm>
          <a:prstGeom prst="ellipse">
            <a:avLst/>
          </a:prstGeom>
          <a:solidFill>
            <a:srgbClr val="262626"/>
          </a:solidFill>
          <a:ln w="174625" cmpd="thinThick">
            <a:solidFill>
              <a:srgbClr val="262626"/>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eaLnBrk="0" hangingPunct="0">
              <a:defRPr sz="2000" b="1">
                <a:solidFill>
                  <a:schemeClr val="tx1"/>
                </a:solidFill>
                <a:latin typeface="Arial" pitchFamily="34" charset="0"/>
                <a:ea typeface="ＭＳ Ｐゴシック" pitchFamily="34" charset="-128"/>
              </a:defRPr>
            </a:lvl1pPr>
            <a:lvl2pPr marL="742950" indent="-285750" eaLnBrk="0" hangingPunct="0">
              <a:defRPr sz="2000" b="1">
                <a:solidFill>
                  <a:schemeClr val="tx1"/>
                </a:solidFill>
                <a:latin typeface="Arial" pitchFamily="34" charset="0"/>
                <a:ea typeface="ＭＳ Ｐゴシック" pitchFamily="34" charset="-128"/>
              </a:defRPr>
            </a:lvl2pPr>
            <a:lvl3pPr marL="1143000" indent="-228600" eaLnBrk="0" hangingPunct="0">
              <a:defRPr sz="2000" b="1">
                <a:solidFill>
                  <a:schemeClr val="tx1"/>
                </a:solidFill>
                <a:latin typeface="Arial" pitchFamily="34" charset="0"/>
                <a:ea typeface="ＭＳ Ｐゴシック" pitchFamily="34" charset="-128"/>
              </a:defRPr>
            </a:lvl3pPr>
            <a:lvl4pPr marL="1600200" indent="-228600" eaLnBrk="0" hangingPunct="0">
              <a:defRPr sz="2000" b="1">
                <a:solidFill>
                  <a:schemeClr val="tx1"/>
                </a:solidFill>
                <a:latin typeface="Arial" pitchFamily="34" charset="0"/>
                <a:ea typeface="ＭＳ Ｐゴシック" pitchFamily="34" charset="-128"/>
              </a:defRPr>
            </a:lvl4pPr>
            <a:lvl5pPr marL="2057400" indent="-228600" eaLnBrk="0" hangingPunct="0">
              <a:defRPr sz="2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ＭＳ Ｐゴシック" pitchFamily="34" charset="-128"/>
              </a:defRPr>
            </a:lvl9pPr>
          </a:lstStyle>
          <a:p>
            <a:pPr algn="ctr" eaLnBrk="1" hangingPunct="1">
              <a:lnSpc>
                <a:spcPct val="90000"/>
              </a:lnSpc>
              <a:spcBef>
                <a:spcPct val="0"/>
              </a:spcBef>
              <a:spcAft>
                <a:spcPts val="600"/>
              </a:spcAft>
            </a:pPr>
            <a:r>
              <a:rPr lang="en-US" altLang="en-US" sz="2600" kern="1200">
                <a:solidFill>
                  <a:srgbClr val="FFFFFF"/>
                </a:solidFill>
                <a:latin typeface="+mj-lt"/>
                <a:ea typeface="+mj-ea"/>
                <a:cs typeface="+mj-cs"/>
              </a:rPr>
              <a:t>Thanks for your time</a:t>
            </a:r>
          </a:p>
        </p:txBody>
      </p:sp>
      <p:pic>
        <p:nvPicPr>
          <p:cNvPr id="7" name="Picture 6" descr="Logo&#10;&#10;Description automatically generated">
            <a:extLst>
              <a:ext uri="{FF2B5EF4-FFF2-40B4-BE49-F238E27FC236}">
                <a16:creationId xmlns:a16="http://schemas.microsoft.com/office/drawing/2014/main" id="{999D1212-E576-40D6-99C4-DE518FAF1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122016"/>
            <a:ext cx="7188199" cy="2610579"/>
          </a:xfrm>
          <a:prstGeom prst="rect">
            <a:avLst/>
          </a:prstGeom>
        </p:spPr>
      </p:pic>
      <p:pic>
        <p:nvPicPr>
          <p:cNvPr id="3" name="Picture 2" descr="A picture containing handwear&#10;&#10;Description automatically generated">
            <a:extLst>
              <a:ext uri="{FF2B5EF4-FFF2-40B4-BE49-F238E27FC236}">
                <a16:creationId xmlns:a16="http://schemas.microsoft.com/office/drawing/2014/main" id="{E7620775-D2F4-4772-ADE0-C3642B210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2830" y="266423"/>
            <a:ext cx="1589170" cy="1589170"/>
          </a:xfrm>
          <a:prstGeom prst="rect">
            <a:avLst/>
          </a:prstGeom>
        </p:spPr>
      </p:pic>
    </p:spTree>
    <p:extLst>
      <p:ext uri="{BB962C8B-B14F-4D97-AF65-F5344CB8AC3E}">
        <p14:creationId xmlns:p14="http://schemas.microsoft.com/office/powerpoint/2010/main" val="207242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Freeform: Shape 17"/>
          <p:cNvSpPr/>
          <p:nvPr/>
        </p:nvSpPr>
        <p:spPr>
          <a:xfrm rot="10800000">
            <a:off x="-216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p:cNvPicPr/>
          <p:nvPr/>
        </p:nvPicPr>
        <p:blipFill>
          <a:blip r:embed="rId2"/>
          <a:stretch/>
        </p:blipFill>
        <p:spPr>
          <a:xfrm>
            <a:off x="336240" y="208080"/>
            <a:ext cx="2003760" cy="727200"/>
          </a:xfrm>
          <a:prstGeom prst="rect">
            <a:avLst/>
          </a:prstGeom>
          <a:ln w="0">
            <a:noFill/>
          </a:ln>
        </p:spPr>
      </p:pic>
      <p:sp>
        <p:nvSpPr>
          <p:cNvPr id="129" name="Rectangle 16"/>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trike="noStrike" spc="-1" dirty="0">
                <a:solidFill>
                  <a:srgbClr val="000000"/>
                </a:solidFill>
                <a:latin typeface="Calibri Light"/>
                <a:ea typeface="DejaVu Sans"/>
              </a:rPr>
              <a:t>Navigation Concept</a:t>
            </a:r>
            <a:endParaRPr lang="en-CA" sz="3600" b="0" strike="noStrike" spc="-1" dirty="0">
              <a:latin typeface="Arial"/>
            </a:endParaRPr>
          </a:p>
        </p:txBody>
      </p:sp>
      <p:pic>
        <p:nvPicPr>
          <p:cNvPr id="13" name="Picture 12">
            <a:extLst>
              <a:ext uri="{FF2B5EF4-FFF2-40B4-BE49-F238E27FC236}">
                <a16:creationId xmlns:a16="http://schemas.microsoft.com/office/drawing/2014/main" id="{879F29B2-862D-E820-FF90-1DE124808E14}"/>
              </a:ext>
            </a:extLst>
          </p:cNvPr>
          <p:cNvPicPr>
            <a:picLocks noChangeAspect="1"/>
          </p:cNvPicPr>
          <p:nvPr/>
        </p:nvPicPr>
        <p:blipFill>
          <a:blip r:embed="rId3"/>
          <a:stretch>
            <a:fillRect/>
          </a:stretch>
        </p:blipFill>
        <p:spPr>
          <a:xfrm>
            <a:off x="5078800" y="1268500"/>
            <a:ext cx="3584211" cy="2697793"/>
          </a:xfrm>
          <a:prstGeom prst="rect">
            <a:avLst/>
          </a:prstGeom>
        </p:spPr>
      </p:pic>
      <p:pic>
        <p:nvPicPr>
          <p:cNvPr id="16" name="Picture 15">
            <a:extLst>
              <a:ext uri="{FF2B5EF4-FFF2-40B4-BE49-F238E27FC236}">
                <a16:creationId xmlns:a16="http://schemas.microsoft.com/office/drawing/2014/main" id="{793995E5-7BCF-DEA3-C1AF-F9706E29192A}"/>
              </a:ext>
            </a:extLst>
          </p:cNvPr>
          <p:cNvPicPr>
            <a:picLocks noChangeAspect="1"/>
          </p:cNvPicPr>
          <p:nvPr/>
        </p:nvPicPr>
        <p:blipFill>
          <a:blip r:embed="rId4"/>
          <a:stretch>
            <a:fillRect/>
          </a:stretch>
        </p:blipFill>
        <p:spPr>
          <a:xfrm>
            <a:off x="244594" y="1268500"/>
            <a:ext cx="3992943" cy="4174441"/>
          </a:xfrm>
          <a:prstGeom prst="rect">
            <a:avLst/>
          </a:prstGeom>
        </p:spPr>
      </p:pic>
      <p:sp>
        <p:nvSpPr>
          <p:cNvPr id="19" name="Oval 18">
            <a:extLst>
              <a:ext uri="{FF2B5EF4-FFF2-40B4-BE49-F238E27FC236}">
                <a16:creationId xmlns:a16="http://schemas.microsoft.com/office/drawing/2014/main" id="{E1A67AC3-70B5-F928-EED3-7B0D20E36B47}"/>
              </a:ext>
            </a:extLst>
          </p:cNvPr>
          <p:cNvSpPr/>
          <p:nvPr/>
        </p:nvSpPr>
        <p:spPr>
          <a:xfrm rot="16200000" flipH="1">
            <a:off x="1408339" y="3693708"/>
            <a:ext cx="390632" cy="276602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descr="A logo of a google chrome&#10;&#10;Description automatically generated">
            <a:extLst>
              <a:ext uri="{FF2B5EF4-FFF2-40B4-BE49-F238E27FC236}">
                <a16:creationId xmlns:a16="http://schemas.microsoft.com/office/drawing/2014/main" id="{374159D9-22FB-B1E9-2378-F6AB2291C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546" y="1674755"/>
            <a:ext cx="733245" cy="733245"/>
          </a:xfrm>
          <a:prstGeom prst="rect">
            <a:avLst/>
          </a:prstGeom>
        </p:spPr>
      </p:pic>
      <p:pic>
        <p:nvPicPr>
          <p:cNvPr id="23" name="Picture 22">
            <a:extLst>
              <a:ext uri="{FF2B5EF4-FFF2-40B4-BE49-F238E27FC236}">
                <a16:creationId xmlns:a16="http://schemas.microsoft.com/office/drawing/2014/main" id="{AAB30E70-7BC6-1DDE-C653-E3E30D937846}"/>
              </a:ext>
            </a:extLst>
          </p:cNvPr>
          <p:cNvPicPr>
            <a:picLocks noChangeAspect="1"/>
          </p:cNvPicPr>
          <p:nvPr/>
        </p:nvPicPr>
        <p:blipFill>
          <a:blip r:embed="rId6"/>
          <a:stretch>
            <a:fillRect/>
          </a:stretch>
        </p:blipFill>
        <p:spPr>
          <a:xfrm>
            <a:off x="8350464" y="4059174"/>
            <a:ext cx="3584212" cy="2704866"/>
          </a:xfrm>
          <a:prstGeom prst="rect">
            <a:avLst/>
          </a:prstGeom>
        </p:spPr>
      </p:pic>
      <p:sp>
        <p:nvSpPr>
          <p:cNvPr id="28" name="Arrow: Right 27">
            <a:extLst>
              <a:ext uri="{FF2B5EF4-FFF2-40B4-BE49-F238E27FC236}">
                <a16:creationId xmlns:a16="http://schemas.microsoft.com/office/drawing/2014/main" id="{AB98D08B-4343-358D-E55B-9A08E22B614B}"/>
              </a:ext>
            </a:extLst>
          </p:cNvPr>
          <p:cNvSpPr/>
          <p:nvPr/>
        </p:nvSpPr>
        <p:spPr>
          <a:xfrm>
            <a:off x="4291545" y="2534278"/>
            <a:ext cx="73324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Arrow: Right 28">
            <a:extLst>
              <a:ext uri="{FF2B5EF4-FFF2-40B4-BE49-F238E27FC236}">
                <a16:creationId xmlns:a16="http://schemas.microsoft.com/office/drawing/2014/main" id="{C4817D01-8D7A-BA84-3600-4721AAEBBCEE}"/>
              </a:ext>
            </a:extLst>
          </p:cNvPr>
          <p:cNvSpPr/>
          <p:nvPr/>
        </p:nvSpPr>
        <p:spPr>
          <a:xfrm rot="3213923">
            <a:off x="8577562" y="3150138"/>
            <a:ext cx="1316785" cy="317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323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0BB32-CC1A-49A4-917A-1E5EB1FF3FEC}"/>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7B9BA8EB-2945-770B-7B04-587A2F1487FD}"/>
              </a:ext>
            </a:extLst>
          </p:cNvPr>
          <p:cNvSpPr/>
          <p:nvPr/>
        </p:nvSpPr>
        <p:spPr>
          <a:xfrm rot="10800000">
            <a:off x="-216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F0544BD5-CA1B-267B-8E1E-09CFC40D0404}"/>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B96BB2E2-678A-FF7D-148D-852A12E01776}"/>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trike="noStrike" spc="-1" dirty="0">
                <a:solidFill>
                  <a:srgbClr val="000000"/>
                </a:solidFill>
                <a:latin typeface="Calibri Light"/>
                <a:ea typeface="DejaVu Sans"/>
              </a:rPr>
              <a:t>Navigation Concept</a:t>
            </a:r>
            <a:endParaRPr lang="en-CA" sz="3600" b="0" strike="noStrike" spc="-1" dirty="0">
              <a:latin typeface="Arial"/>
            </a:endParaRPr>
          </a:p>
        </p:txBody>
      </p:sp>
      <p:pic>
        <p:nvPicPr>
          <p:cNvPr id="2" name="Picture 1">
            <a:extLst>
              <a:ext uri="{FF2B5EF4-FFF2-40B4-BE49-F238E27FC236}">
                <a16:creationId xmlns:a16="http://schemas.microsoft.com/office/drawing/2014/main" id="{5CCA98CF-9C74-F937-2BAB-ED9665181925}"/>
              </a:ext>
            </a:extLst>
          </p:cNvPr>
          <p:cNvPicPr>
            <a:picLocks noChangeAspect="1"/>
          </p:cNvPicPr>
          <p:nvPr/>
        </p:nvPicPr>
        <p:blipFill>
          <a:blip r:embed="rId3"/>
          <a:stretch>
            <a:fillRect/>
          </a:stretch>
        </p:blipFill>
        <p:spPr>
          <a:xfrm>
            <a:off x="4811028" y="1416280"/>
            <a:ext cx="7031923" cy="5306720"/>
          </a:xfrm>
          <a:prstGeom prst="rect">
            <a:avLst/>
          </a:prstGeom>
        </p:spPr>
      </p:pic>
      <p:pic>
        <p:nvPicPr>
          <p:cNvPr id="4" name="Picture 3">
            <a:extLst>
              <a:ext uri="{FF2B5EF4-FFF2-40B4-BE49-F238E27FC236}">
                <a16:creationId xmlns:a16="http://schemas.microsoft.com/office/drawing/2014/main" id="{7CFD2530-83E7-8A80-A3F3-A73F11CA8A32}"/>
              </a:ext>
            </a:extLst>
          </p:cNvPr>
          <p:cNvPicPr>
            <a:picLocks noChangeAspect="1"/>
          </p:cNvPicPr>
          <p:nvPr/>
        </p:nvPicPr>
        <p:blipFill>
          <a:blip r:embed="rId4"/>
          <a:stretch>
            <a:fillRect/>
          </a:stretch>
        </p:blipFill>
        <p:spPr>
          <a:xfrm>
            <a:off x="336240" y="1476415"/>
            <a:ext cx="2810864" cy="5186449"/>
          </a:xfrm>
          <a:prstGeom prst="rect">
            <a:avLst/>
          </a:prstGeom>
        </p:spPr>
      </p:pic>
      <p:cxnSp>
        <p:nvCxnSpPr>
          <p:cNvPr id="11" name="Straight Arrow Connector 10">
            <a:extLst>
              <a:ext uri="{FF2B5EF4-FFF2-40B4-BE49-F238E27FC236}">
                <a16:creationId xmlns:a16="http://schemas.microsoft.com/office/drawing/2014/main" id="{631F1E75-F6E2-D029-73D3-2D5B5F9EDB39}"/>
              </a:ext>
            </a:extLst>
          </p:cNvPr>
          <p:cNvCxnSpPr>
            <a:cxnSpLocks/>
          </p:cNvCxnSpPr>
          <p:nvPr/>
        </p:nvCxnSpPr>
        <p:spPr>
          <a:xfrm flipV="1">
            <a:off x="1380931" y="4087368"/>
            <a:ext cx="2635210" cy="238807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89A1912A-6DDB-06A3-328A-047B5198ABC0}"/>
              </a:ext>
            </a:extLst>
          </p:cNvPr>
          <p:cNvSpPr/>
          <p:nvPr/>
        </p:nvSpPr>
        <p:spPr>
          <a:xfrm>
            <a:off x="4811028" y="1773936"/>
            <a:ext cx="7044732" cy="4617720"/>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A7CAFD1D-DA3A-8580-F44B-A4E22169F0BC}"/>
              </a:ext>
            </a:extLst>
          </p:cNvPr>
          <p:cNvSpPr/>
          <p:nvPr/>
        </p:nvSpPr>
        <p:spPr>
          <a:xfrm>
            <a:off x="4813767" y="1416279"/>
            <a:ext cx="7044732" cy="357656"/>
          </a:xfrm>
          <a:prstGeom prst="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FD12A78-C04F-A448-4411-ABF732CBB392}"/>
              </a:ext>
            </a:extLst>
          </p:cNvPr>
          <p:cNvSpPr/>
          <p:nvPr/>
        </p:nvSpPr>
        <p:spPr>
          <a:xfrm>
            <a:off x="7120136" y="1358927"/>
            <a:ext cx="2308644"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Context Region</a:t>
            </a:r>
          </a:p>
        </p:txBody>
      </p:sp>
      <p:sp>
        <p:nvSpPr>
          <p:cNvPr id="9" name="Rectangle 8">
            <a:extLst>
              <a:ext uri="{FF2B5EF4-FFF2-40B4-BE49-F238E27FC236}">
                <a16:creationId xmlns:a16="http://schemas.microsoft.com/office/drawing/2014/main" id="{719DF1EC-843A-8719-8FFA-97A72E707201}"/>
              </a:ext>
            </a:extLst>
          </p:cNvPr>
          <p:cNvSpPr/>
          <p:nvPr/>
        </p:nvSpPr>
        <p:spPr>
          <a:xfrm>
            <a:off x="7316503" y="3723191"/>
            <a:ext cx="1915909"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Main Region</a:t>
            </a:r>
          </a:p>
        </p:txBody>
      </p:sp>
      <p:sp>
        <p:nvSpPr>
          <p:cNvPr id="10" name="Left Brace 9">
            <a:extLst>
              <a:ext uri="{FF2B5EF4-FFF2-40B4-BE49-F238E27FC236}">
                <a16:creationId xmlns:a16="http://schemas.microsoft.com/office/drawing/2014/main" id="{FE9A9EC7-D259-FE96-6743-201E80B9C1D4}"/>
              </a:ext>
            </a:extLst>
          </p:cNvPr>
          <p:cNvSpPr/>
          <p:nvPr/>
        </p:nvSpPr>
        <p:spPr>
          <a:xfrm>
            <a:off x="4123944" y="1416279"/>
            <a:ext cx="582020" cy="5306720"/>
          </a:xfrm>
          <a:prstGeom prst="lef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28470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B28DA-A819-7F57-B73F-6254BFAE37F6}"/>
            </a:ext>
          </a:extLst>
        </p:cNvPr>
        <p:cNvGrpSpPr/>
        <p:nvPr/>
      </p:nvGrpSpPr>
      <p:grpSpPr>
        <a:xfrm>
          <a:off x="0" y="0"/>
          <a:ext cx="0" cy="0"/>
          <a:chOff x="0" y="0"/>
          <a:chExt cx="0" cy="0"/>
        </a:xfrm>
      </p:grpSpPr>
      <p:sp>
        <p:nvSpPr>
          <p:cNvPr id="127" name="Freeform: Shape 17">
            <a:extLst>
              <a:ext uri="{FF2B5EF4-FFF2-40B4-BE49-F238E27FC236}">
                <a16:creationId xmlns:a16="http://schemas.microsoft.com/office/drawing/2014/main" id="{577DAFED-9103-E2AF-1471-317A4B1B6C45}"/>
              </a:ext>
            </a:extLst>
          </p:cNvPr>
          <p:cNvSpPr/>
          <p:nvPr/>
        </p:nvSpPr>
        <p:spPr>
          <a:xfrm rot="10800000">
            <a:off x="-2160" y="3296520"/>
            <a:ext cx="12201120" cy="3560400"/>
          </a:xfrm>
          <a:custGeom>
            <a:avLst/>
            <a:gdLst/>
            <a:ahLst/>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8" name="Picture 7" descr="Logo&#10;&#10;Description automatically generated">
            <a:extLst>
              <a:ext uri="{FF2B5EF4-FFF2-40B4-BE49-F238E27FC236}">
                <a16:creationId xmlns:a16="http://schemas.microsoft.com/office/drawing/2014/main" id="{3E7492FF-0F73-D9C7-7B4A-EA0D2E0D335F}"/>
              </a:ext>
            </a:extLst>
          </p:cNvPr>
          <p:cNvPicPr/>
          <p:nvPr/>
        </p:nvPicPr>
        <p:blipFill>
          <a:blip r:embed="rId2"/>
          <a:stretch/>
        </p:blipFill>
        <p:spPr>
          <a:xfrm>
            <a:off x="336240" y="208080"/>
            <a:ext cx="2003760" cy="727200"/>
          </a:xfrm>
          <a:prstGeom prst="rect">
            <a:avLst/>
          </a:prstGeom>
          <a:ln w="0">
            <a:noFill/>
          </a:ln>
        </p:spPr>
      </p:pic>
      <p:sp>
        <p:nvSpPr>
          <p:cNvPr id="129" name="Rectangle 16">
            <a:extLst>
              <a:ext uri="{FF2B5EF4-FFF2-40B4-BE49-F238E27FC236}">
                <a16:creationId xmlns:a16="http://schemas.microsoft.com/office/drawing/2014/main" id="{69031EF0-A760-DF6E-4B43-0E2A3AAE5843}"/>
              </a:ext>
            </a:extLst>
          </p:cNvPr>
          <p:cNvSpPr/>
          <p:nvPr/>
        </p:nvSpPr>
        <p:spPr>
          <a:xfrm>
            <a:off x="9900000" y="93960"/>
            <a:ext cx="2141640" cy="985320"/>
          </a:xfrm>
          <a:prstGeom prst="rect">
            <a:avLst/>
          </a:prstGeom>
          <a:gradFill rotWithShape="0">
            <a:gsLst>
              <a:gs pos="0">
                <a:srgbClr val="EE8137"/>
              </a:gs>
              <a:gs pos="100000">
                <a:srgbClr val="F4B183"/>
              </a:gs>
            </a:gsLst>
            <a:lin ang="16200000"/>
          </a:gradFill>
          <a:ln w="0">
            <a:noFill/>
          </a:ln>
        </p:spPr>
        <p:style>
          <a:lnRef idx="0">
            <a:scrgbClr r="0" g="0" b="0"/>
          </a:lnRef>
          <a:fillRef idx="0">
            <a:scrgbClr r="0" g="0" b="0"/>
          </a:fillRef>
          <a:effectRef idx="0">
            <a:scrgbClr r="0" g="0" b="0"/>
          </a:effectRef>
          <a:fontRef idx="minor"/>
        </p:style>
        <p:txBody>
          <a:bodyPr lIns="90000" tIns="45000" rIns="90000" bIns="45000" anchor="ctr">
            <a:normAutofit fontScale="97500" lnSpcReduction="10000"/>
          </a:bodyPr>
          <a:lstStyle/>
          <a:p>
            <a:pPr algn="ctr">
              <a:lnSpc>
                <a:spcPct val="90000"/>
              </a:lnSpc>
              <a:spcAft>
                <a:spcPts val="601"/>
              </a:spcAft>
              <a:buNone/>
            </a:pPr>
            <a:r>
              <a:rPr lang="en-US" sz="3600" b="1" strike="noStrike" spc="-1" dirty="0">
                <a:solidFill>
                  <a:srgbClr val="000000"/>
                </a:solidFill>
                <a:latin typeface="Calibri Light"/>
                <a:ea typeface="DejaVu Sans"/>
              </a:rPr>
              <a:t>Navigation Concept</a:t>
            </a:r>
            <a:endParaRPr lang="en-CA" sz="3600" b="0" strike="noStrike" spc="-1" dirty="0">
              <a:latin typeface="Arial"/>
            </a:endParaRPr>
          </a:p>
        </p:txBody>
      </p:sp>
      <p:pic>
        <p:nvPicPr>
          <p:cNvPr id="2" name="Picture 1">
            <a:extLst>
              <a:ext uri="{FF2B5EF4-FFF2-40B4-BE49-F238E27FC236}">
                <a16:creationId xmlns:a16="http://schemas.microsoft.com/office/drawing/2014/main" id="{2E0FFECD-97B1-9AC3-0C89-2AA350EDF120}"/>
              </a:ext>
            </a:extLst>
          </p:cNvPr>
          <p:cNvPicPr>
            <a:picLocks noChangeAspect="1"/>
          </p:cNvPicPr>
          <p:nvPr/>
        </p:nvPicPr>
        <p:blipFill>
          <a:blip r:embed="rId3"/>
          <a:stretch>
            <a:fillRect/>
          </a:stretch>
        </p:blipFill>
        <p:spPr>
          <a:xfrm>
            <a:off x="4811028" y="1416280"/>
            <a:ext cx="7031923" cy="5306720"/>
          </a:xfrm>
          <a:prstGeom prst="rect">
            <a:avLst/>
          </a:prstGeom>
        </p:spPr>
      </p:pic>
      <p:pic>
        <p:nvPicPr>
          <p:cNvPr id="4" name="Picture 3">
            <a:extLst>
              <a:ext uri="{FF2B5EF4-FFF2-40B4-BE49-F238E27FC236}">
                <a16:creationId xmlns:a16="http://schemas.microsoft.com/office/drawing/2014/main" id="{AEA69847-FD5A-FF6A-5907-BE4104A1559D}"/>
              </a:ext>
            </a:extLst>
          </p:cNvPr>
          <p:cNvPicPr>
            <a:picLocks noChangeAspect="1"/>
          </p:cNvPicPr>
          <p:nvPr/>
        </p:nvPicPr>
        <p:blipFill>
          <a:blip r:embed="rId4"/>
          <a:stretch>
            <a:fillRect/>
          </a:stretch>
        </p:blipFill>
        <p:spPr>
          <a:xfrm>
            <a:off x="336240" y="1476415"/>
            <a:ext cx="2810864" cy="5186449"/>
          </a:xfrm>
          <a:prstGeom prst="rect">
            <a:avLst/>
          </a:prstGeom>
        </p:spPr>
      </p:pic>
      <p:cxnSp>
        <p:nvCxnSpPr>
          <p:cNvPr id="8" name="Straight Arrow Connector 7">
            <a:extLst>
              <a:ext uri="{FF2B5EF4-FFF2-40B4-BE49-F238E27FC236}">
                <a16:creationId xmlns:a16="http://schemas.microsoft.com/office/drawing/2014/main" id="{906884E5-233B-77F0-D74C-216A9702E628}"/>
              </a:ext>
            </a:extLst>
          </p:cNvPr>
          <p:cNvCxnSpPr>
            <a:cxnSpLocks/>
          </p:cNvCxnSpPr>
          <p:nvPr/>
        </p:nvCxnSpPr>
        <p:spPr>
          <a:xfrm flipV="1">
            <a:off x="2130552" y="1618488"/>
            <a:ext cx="2680476" cy="76809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406640B-21FB-5E3D-0835-D57F6B5FE70F}"/>
              </a:ext>
            </a:extLst>
          </p:cNvPr>
          <p:cNvCxnSpPr>
            <a:cxnSpLocks/>
            <a:endCxn id="2" idx="1"/>
          </p:cNvCxnSpPr>
          <p:nvPr/>
        </p:nvCxnSpPr>
        <p:spPr>
          <a:xfrm>
            <a:off x="2130552" y="3831336"/>
            <a:ext cx="2680476" cy="23830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4552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3226</TotalTime>
  <Words>2735</Words>
  <Application>Microsoft Office PowerPoint</Application>
  <PresentationFormat>Widescreen</PresentationFormat>
  <Paragraphs>333</Paragraphs>
  <Slides>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Sodecia GTAC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GTAC Controls Training PT 1</dc:subject>
  <dc:creator>Lekx-Toniolo, Taylor</dc:creator>
  <cp:lastModifiedBy>BK Lekx-Toniolo</cp:lastModifiedBy>
  <cp:revision>261</cp:revision>
  <dcterms:created xsi:type="dcterms:W3CDTF">2021-11-04T14:33:04Z</dcterms:created>
  <dcterms:modified xsi:type="dcterms:W3CDTF">2025-09-29T15:54:44Z</dcterms:modified>
</cp:coreProperties>
</file>